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7" r:id="rId2"/>
    <p:sldId id="258" r:id="rId3"/>
    <p:sldId id="359" r:id="rId4"/>
    <p:sldId id="380" r:id="rId5"/>
    <p:sldId id="381" r:id="rId6"/>
    <p:sldId id="382" r:id="rId7"/>
    <p:sldId id="383" r:id="rId8"/>
    <p:sldId id="384" r:id="rId9"/>
    <p:sldId id="361" r:id="rId10"/>
    <p:sldId id="404" r:id="rId11"/>
    <p:sldId id="379" r:id="rId12"/>
    <p:sldId id="286" r:id="rId13"/>
    <p:sldId id="370" r:id="rId14"/>
    <p:sldId id="371" r:id="rId15"/>
    <p:sldId id="372" r:id="rId16"/>
    <p:sldId id="323" r:id="rId17"/>
    <p:sldId id="385" r:id="rId18"/>
    <p:sldId id="386" r:id="rId19"/>
    <p:sldId id="387" r:id="rId20"/>
    <p:sldId id="388" r:id="rId21"/>
    <p:sldId id="389" r:id="rId22"/>
    <p:sldId id="390" r:id="rId23"/>
    <p:sldId id="391" r:id="rId24"/>
    <p:sldId id="392" r:id="rId25"/>
    <p:sldId id="393" r:id="rId26"/>
    <p:sldId id="394" r:id="rId27"/>
    <p:sldId id="395" r:id="rId28"/>
    <p:sldId id="396" r:id="rId29"/>
    <p:sldId id="397" r:id="rId30"/>
    <p:sldId id="403" r:id="rId31"/>
    <p:sldId id="398" r:id="rId32"/>
    <p:sldId id="399" r:id="rId33"/>
    <p:sldId id="400" r:id="rId34"/>
    <p:sldId id="401" r:id="rId35"/>
    <p:sldId id="402" r:id="rId36"/>
    <p:sldId id="350" r:id="rId37"/>
    <p:sldId id="351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/>
  </p:normalViewPr>
  <p:slideViewPr>
    <p:cSldViewPr>
      <p:cViewPr varScale="1">
        <p:scale>
          <a:sx n="65" d="100"/>
          <a:sy n="65" d="100"/>
        </p:scale>
        <p:origin x="-142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Selected_Years\landcover%20chang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3"/>
    </mc:Choice>
    <mc:Fallback>
      <c:style val="33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225015738809494E-2"/>
          <c:y val="3.7417522176816501E-2"/>
          <c:w val="0.89081563856650703"/>
          <c:h val="0.82745943688857104"/>
        </c:manualLayout>
      </c:layout>
      <c:barChart>
        <c:barDir val="col"/>
        <c:grouping val="clustered"/>
        <c:varyColors val="0"/>
        <c:ser>
          <c:idx val="0"/>
          <c:order val="0"/>
          <c:tx>
            <c:v>1986</c:v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Sheet3!$A$2:$A$10</c:f>
              <c:strCache>
                <c:ptCount val="9"/>
                <c:pt idx="0">
                  <c:v>Suelo Deforestado</c:v>
                </c:pt>
                <c:pt idx="1">
                  <c:v>Areas Pobladas</c:v>
                </c:pt>
                <c:pt idx="2">
                  <c:v>Caña de Azucar </c:v>
                </c:pt>
                <c:pt idx="3">
                  <c:v>Agricultura</c:v>
                </c:pt>
                <c:pt idx="4">
                  <c:v>Matorral Seco/Guasabara</c:v>
                </c:pt>
                <c:pt idx="5">
                  <c:v>Bosque Seco</c:v>
                </c:pt>
                <c:pt idx="6">
                  <c:v>Bosque Conifero </c:v>
                </c:pt>
                <c:pt idx="7">
                  <c:v>Bosque Latifoliado</c:v>
                </c:pt>
                <c:pt idx="8">
                  <c:v>Cuerpos de Agua</c:v>
                </c:pt>
              </c:strCache>
            </c:strRef>
          </c:cat>
          <c:val>
            <c:numRef>
              <c:f>Sheet3!$K$2:$K$10</c:f>
              <c:numCache>
                <c:formatCode>0.0%</c:formatCode>
                <c:ptCount val="9"/>
                <c:pt idx="0">
                  <c:v>2.7210000000000002E-2</c:v>
                </c:pt>
                <c:pt idx="1">
                  <c:v>9.0699999999999999E-3</c:v>
                </c:pt>
                <c:pt idx="2">
                  <c:v>2.5300000000000001E-3</c:v>
                </c:pt>
                <c:pt idx="3">
                  <c:v>0.15701999999999999</c:v>
                </c:pt>
                <c:pt idx="4">
                  <c:v>0.21942999999999999</c:v>
                </c:pt>
                <c:pt idx="5">
                  <c:v>0.36107</c:v>
                </c:pt>
                <c:pt idx="6">
                  <c:v>5.8590000000000003E-2</c:v>
                </c:pt>
                <c:pt idx="7">
                  <c:v>2.179E-2</c:v>
                </c:pt>
                <c:pt idx="8">
                  <c:v>8.6290000000000006E-2</c:v>
                </c:pt>
              </c:numCache>
            </c:numRef>
          </c:val>
        </c:ser>
        <c:ser>
          <c:idx val="1"/>
          <c:order val="1"/>
          <c:tx>
            <c:v>2010</c:v>
          </c:tx>
          <c:invertIfNegative val="0"/>
          <c:dLbls>
            <c:dLbl>
              <c:idx val="0"/>
              <c:layout>
                <c:manualLayout>
                  <c:x val="1.34680134680135E-2"/>
                  <c:y val="-1.02960061224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9786756453423093E-3"/>
                  <c:y val="-1.02960061224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2233445566779E-2"/>
                  <c:y val="-4.1184024489901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2233445566779E-2"/>
                  <c:y val="5.14800306123773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12233445566779E-2"/>
                  <c:y val="-2.059201224495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24466891133557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6.734006734006649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122334455667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6.7340067340067398E-3"/>
                  <c:y val="-1.5444009183713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2.115167422254040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Sheet3!$A$2:$A$10</c:f>
              <c:strCache>
                <c:ptCount val="9"/>
                <c:pt idx="0">
                  <c:v>Suelo Deforestado</c:v>
                </c:pt>
                <c:pt idx="1">
                  <c:v>Areas Pobladas</c:v>
                </c:pt>
                <c:pt idx="2">
                  <c:v>Caña de Azucar </c:v>
                </c:pt>
                <c:pt idx="3">
                  <c:v>Agricultura</c:v>
                </c:pt>
                <c:pt idx="4">
                  <c:v>Matorral Seco/Guasabara</c:v>
                </c:pt>
                <c:pt idx="5">
                  <c:v>Bosque Seco</c:v>
                </c:pt>
                <c:pt idx="6">
                  <c:v>Bosque Conifero </c:v>
                </c:pt>
                <c:pt idx="7">
                  <c:v>Bosque Latifoliado</c:v>
                </c:pt>
                <c:pt idx="8">
                  <c:v>Cuerpos de Agua</c:v>
                </c:pt>
              </c:strCache>
            </c:strRef>
          </c:cat>
          <c:val>
            <c:numRef>
              <c:f>Sheet3!$K$15:$K$23</c:f>
              <c:numCache>
                <c:formatCode>0.0%</c:formatCode>
                <c:ptCount val="9"/>
                <c:pt idx="0">
                  <c:v>3.6360000000000003E-2</c:v>
                </c:pt>
                <c:pt idx="1">
                  <c:v>3.0339999999999999E-2</c:v>
                </c:pt>
                <c:pt idx="2">
                  <c:v>3.2599999999999999E-3</c:v>
                </c:pt>
                <c:pt idx="3">
                  <c:v>8.3390000000000006E-2</c:v>
                </c:pt>
                <c:pt idx="4">
                  <c:v>0.23400000000000001</c:v>
                </c:pt>
                <c:pt idx="5">
                  <c:v>0.40350000000000003</c:v>
                </c:pt>
                <c:pt idx="6">
                  <c:v>3.0190000000000002E-2</c:v>
                </c:pt>
                <c:pt idx="7">
                  <c:v>2.6919999999999999E-2</c:v>
                </c:pt>
                <c:pt idx="8">
                  <c:v>9.2619999999999994E-2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828992"/>
        <c:axId val="95843840"/>
      </c:barChart>
      <c:catAx>
        <c:axId val="958289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 smtClean="0"/>
                  <a:t>Land Classes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0.47380729752530898"/>
              <c:y val="0.93697049232482299"/>
            </c:manualLayout>
          </c:layout>
          <c:overlay val="0"/>
        </c:title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95843840"/>
        <c:crosses val="autoZero"/>
        <c:auto val="0"/>
        <c:lblAlgn val="ctr"/>
        <c:lblOffset val="100"/>
        <c:noMultiLvlLbl val="0"/>
      </c:catAx>
      <c:valAx>
        <c:axId val="958438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 smtClean="0"/>
                  <a:t>Surface Area (%)</a:t>
                </a:r>
                <a:endParaRPr lang="en-US" sz="1400" dirty="0"/>
              </a:p>
            </c:rich>
          </c:tx>
          <c:layout/>
          <c:overlay val="0"/>
        </c:title>
        <c:numFmt formatCode="0.0%" sourceLinked="1"/>
        <c:majorTickMark val="out"/>
        <c:minorTickMark val="none"/>
        <c:tickLblPos val="nextTo"/>
        <c:crossAx val="9582899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793778561517404"/>
          <c:y val="0.24055212843617499"/>
          <c:w val="0.17907286372151099"/>
          <c:h val="7.9579779090113795E-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5920CE-4840-457D-ACDB-ED96ECAADBD7}" type="doc">
      <dgm:prSet loTypeId="urn:microsoft.com/office/officeart/2005/8/layout/list1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81A198F-4175-4E5B-80E0-51E75FF763EC}">
      <dgm:prSet phldrT="[Text]"/>
      <dgm:spPr/>
      <dgm:t>
        <a:bodyPr/>
        <a:lstStyle/>
        <a:p>
          <a:r>
            <a:rPr lang="en-US" dirty="0" smtClean="0"/>
            <a:t>Evapotranspiration</a:t>
          </a:r>
          <a:endParaRPr lang="en-US" dirty="0"/>
        </a:p>
      </dgm:t>
    </dgm:pt>
    <dgm:pt modelId="{193A581A-7E4A-4A0E-A6A6-6D53F002D305}" type="parTrans" cxnId="{A6F467B5-3191-4D9C-AC09-77D3AE9A6856}">
      <dgm:prSet/>
      <dgm:spPr/>
      <dgm:t>
        <a:bodyPr/>
        <a:lstStyle/>
        <a:p>
          <a:endParaRPr lang="en-US"/>
        </a:p>
      </dgm:t>
    </dgm:pt>
    <dgm:pt modelId="{38051801-7036-4DFB-B2B5-4F9E69096E2B}" type="sibTrans" cxnId="{A6F467B5-3191-4D9C-AC09-77D3AE9A6856}">
      <dgm:prSet/>
      <dgm:spPr/>
      <dgm:t>
        <a:bodyPr/>
        <a:lstStyle/>
        <a:p>
          <a:endParaRPr lang="en-US"/>
        </a:p>
      </dgm:t>
    </dgm:pt>
    <dgm:pt modelId="{2CCF92C0-4275-4C80-AB48-C2A7E24B80B2}">
      <dgm:prSet phldrT="[Text]"/>
      <dgm:spPr/>
      <dgm:t>
        <a:bodyPr/>
        <a:lstStyle/>
        <a:p>
          <a:r>
            <a:rPr lang="en-US" dirty="0" smtClean="0"/>
            <a:t>At the lake</a:t>
          </a:r>
          <a:endParaRPr lang="en-US" dirty="0"/>
        </a:p>
      </dgm:t>
    </dgm:pt>
    <dgm:pt modelId="{151D274C-F322-4B43-8732-D40B9CC842DE}" type="parTrans" cxnId="{09D6F294-51DF-445C-963D-F3D94D3F683E}">
      <dgm:prSet/>
      <dgm:spPr/>
      <dgm:t>
        <a:bodyPr/>
        <a:lstStyle/>
        <a:p>
          <a:endParaRPr lang="en-US"/>
        </a:p>
      </dgm:t>
    </dgm:pt>
    <dgm:pt modelId="{0FA12226-16EE-4053-9596-B9C9AF5013CC}" type="sibTrans" cxnId="{09D6F294-51DF-445C-963D-F3D94D3F683E}">
      <dgm:prSet/>
      <dgm:spPr/>
      <dgm:t>
        <a:bodyPr/>
        <a:lstStyle/>
        <a:p>
          <a:endParaRPr lang="en-US"/>
        </a:p>
      </dgm:t>
    </dgm:pt>
    <dgm:pt modelId="{A9608852-F349-4DB7-9EA2-CD9D5133FC05}">
      <dgm:prSet phldrT="[Text]"/>
      <dgm:spPr/>
      <dgm:t>
        <a:bodyPr/>
        <a:lstStyle/>
        <a:p>
          <a:r>
            <a:rPr lang="en-US" dirty="0" smtClean="0"/>
            <a:t>Climate</a:t>
          </a:r>
          <a:endParaRPr lang="en-US" dirty="0"/>
        </a:p>
      </dgm:t>
    </dgm:pt>
    <dgm:pt modelId="{8D6F10F2-76B1-48A7-B0F5-3BFCA220AEF7}" type="parTrans" cxnId="{7ABB0583-ABAC-42D1-8D24-3183E008B7C4}">
      <dgm:prSet/>
      <dgm:spPr/>
      <dgm:t>
        <a:bodyPr/>
        <a:lstStyle/>
        <a:p>
          <a:endParaRPr lang="en-US"/>
        </a:p>
      </dgm:t>
    </dgm:pt>
    <dgm:pt modelId="{E64535B0-6452-4B5E-8573-21C6E711BF71}" type="sibTrans" cxnId="{7ABB0583-ABAC-42D1-8D24-3183E008B7C4}">
      <dgm:prSet/>
      <dgm:spPr/>
      <dgm:t>
        <a:bodyPr/>
        <a:lstStyle/>
        <a:p>
          <a:endParaRPr lang="en-US"/>
        </a:p>
      </dgm:t>
    </dgm:pt>
    <dgm:pt modelId="{8567ADA5-7743-44CE-80D3-F272DD8168E3}">
      <dgm:prSet/>
      <dgm:spPr/>
      <dgm:t>
        <a:bodyPr/>
        <a:lstStyle/>
        <a:p>
          <a:r>
            <a:rPr lang="en-US" dirty="0" smtClean="0"/>
            <a:t>Sap-flux</a:t>
          </a:r>
          <a:endParaRPr lang="en-US" dirty="0"/>
        </a:p>
      </dgm:t>
    </dgm:pt>
    <dgm:pt modelId="{58E82B15-E1E2-4739-94AF-82BD1944FD62}" type="parTrans" cxnId="{701F7B1F-3D72-49B3-A85F-D1759CD40177}">
      <dgm:prSet/>
      <dgm:spPr/>
      <dgm:t>
        <a:bodyPr/>
        <a:lstStyle/>
        <a:p>
          <a:endParaRPr lang="en-US"/>
        </a:p>
      </dgm:t>
    </dgm:pt>
    <dgm:pt modelId="{12B0206E-2664-4CDE-8785-F6D3A32EE0CF}" type="sibTrans" cxnId="{701F7B1F-3D72-49B3-A85F-D1759CD40177}">
      <dgm:prSet/>
      <dgm:spPr/>
      <dgm:t>
        <a:bodyPr/>
        <a:lstStyle/>
        <a:p>
          <a:endParaRPr lang="en-US"/>
        </a:p>
      </dgm:t>
    </dgm:pt>
    <dgm:pt modelId="{0FF43B45-345B-411F-8927-D7A5CFD4AF7F}">
      <dgm:prSet/>
      <dgm:spPr/>
      <dgm:t>
        <a:bodyPr/>
        <a:lstStyle/>
        <a:p>
          <a:r>
            <a:rPr lang="en-US" dirty="0" smtClean="0"/>
            <a:t>Salinity sensor/equipment</a:t>
          </a:r>
          <a:endParaRPr lang="en-US" dirty="0"/>
        </a:p>
      </dgm:t>
    </dgm:pt>
    <dgm:pt modelId="{7FD7D24C-C885-4839-8E2D-315AD68E338B}" type="parTrans" cxnId="{F9371AAC-6CD7-4FFF-AC9C-0C01CD02DF76}">
      <dgm:prSet/>
      <dgm:spPr/>
      <dgm:t>
        <a:bodyPr/>
        <a:lstStyle/>
        <a:p>
          <a:endParaRPr lang="en-US"/>
        </a:p>
      </dgm:t>
    </dgm:pt>
    <dgm:pt modelId="{525A0091-15B4-4E8F-B0FB-355FDD30DDF0}" type="sibTrans" cxnId="{F9371AAC-6CD7-4FFF-AC9C-0C01CD02DF76}">
      <dgm:prSet/>
      <dgm:spPr/>
      <dgm:t>
        <a:bodyPr/>
        <a:lstStyle/>
        <a:p>
          <a:endParaRPr lang="en-US"/>
        </a:p>
      </dgm:t>
    </dgm:pt>
    <dgm:pt modelId="{A3F1F176-15DB-4F10-907D-5C803D64C803}">
      <dgm:prSet/>
      <dgm:spPr/>
      <dgm:t>
        <a:bodyPr/>
        <a:lstStyle/>
        <a:p>
          <a:r>
            <a:rPr lang="en-US" dirty="0" smtClean="0"/>
            <a:t>Rain gauges</a:t>
          </a:r>
          <a:endParaRPr lang="en-US" dirty="0"/>
        </a:p>
      </dgm:t>
    </dgm:pt>
    <dgm:pt modelId="{B2D7A334-3128-4517-8554-6B7168611F91}" type="parTrans" cxnId="{F9F391B1-2C95-45FE-8DA1-488ADA8C6D22}">
      <dgm:prSet/>
      <dgm:spPr/>
      <dgm:t>
        <a:bodyPr/>
        <a:lstStyle/>
        <a:p>
          <a:endParaRPr lang="en-US"/>
        </a:p>
      </dgm:t>
    </dgm:pt>
    <dgm:pt modelId="{7079CC06-6529-4224-B7C3-B11B2EFC158F}" type="sibTrans" cxnId="{F9F391B1-2C95-45FE-8DA1-488ADA8C6D22}">
      <dgm:prSet/>
      <dgm:spPr/>
      <dgm:t>
        <a:bodyPr/>
        <a:lstStyle/>
        <a:p>
          <a:endParaRPr lang="en-US"/>
        </a:p>
      </dgm:t>
    </dgm:pt>
    <dgm:pt modelId="{BD4CB6EA-6AAE-4E01-96C3-05DC119EDA9B}">
      <dgm:prSet/>
      <dgm:spPr/>
      <dgm:t>
        <a:bodyPr/>
        <a:lstStyle/>
        <a:p>
          <a:r>
            <a:rPr lang="en-US" dirty="0" smtClean="0"/>
            <a:t>Xylem pressure potential</a:t>
          </a:r>
        </a:p>
      </dgm:t>
    </dgm:pt>
    <dgm:pt modelId="{8B55A4C9-1F46-467A-BEF0-339318E22EC3}" type="parTrans" cxnId="{014B1F95-4789-4858-A8EA-BEE3D285F83B}">
      <dgm:prSet/>
      <dgm:spPr/>
      <dgm:t>
        <a:bodyPr/>
        <a:lstStyle/>
        <a:p>
          <a:endParaRPr lang="en-US"/>
        </a:p>
      </dgm:t>
    </dgm:pt>
    <dgm:pt modelId="{A384EC77-3DBA-41CF-8E7D-250322B4FF31}" type="sibTrans" cxnId="{014B1F95-4789-4858-A8EA-BEE3D285F83B}">
      <dgm:prSet/>
      <dgm:spPr/>
      <dgm:t>
        <a:bodyPr/>
        <a:lstStyle/>
        <a:p>
          <a:endParaRPr lang="en-US"/>
        </a:p>
      </dgm:t>
    </dgm:pt>
    <dgm:pt modelId="{95BB7B4E-CF07-40CB-9522-AC0380D4CE5A}">
      <dgm:prSet/>
      <dgm:spPr/>
      <dgm:t>
        <a:bodyPr/>
        <a:lstStyle/>
        <a:p>
          <a:r>
            <a:rPr lang="en-US" dirty="0" err="1" smtClean="0"/>
            <a:t>Dendrometer</a:t>
          </a:r>
          <a:endParaRPr lang="en-US" dirty="0"/>
        </a:p>
      </dgm:t>
    </dgm:pt>
    <dgm:pt modelId="{DA045A42-7230-462A-9BC0-548725708801}" type="parTrans" cxnId="{C07C3295-B3C6-4532-971D-A612C619A876}">
      <dgm:prSet/>
      <dgm:spPr/>
      <dgm:t>
        <a:bodyPr/>
        <a:lstStyle/>
        <a:p>
          <a:endParaRPr lang="en-US"/>
        </a:p>
      </dgm:t>
    </dgm:pt>
    <dgm:pt modelId="{8CC0C973-242B-47A2-BBEC-0B2F494318F2}" type="sibTrans" cxnId="{C07C3295-B3C6-4532-971D-A612C619A876}">
      <dgm:prSet/>
      <dgm:spPr/>
      <dgm:t>
        <a:bodyPr/>
        <a:lstStyle/>
        <a:p>
          <a:endParaRPr lang="en-US"/>
        </a:p>
      </dgm:t>
    </dgm:pt>
    <dgm:pt modelId="{62E2F61F-9E32-48EB-9E36-ED5F92E4D908}">
      <dgm:prSet/>
      <dgm:spPr/>
      <dgm:t>
        <a:bodyPr/>
        <a:lstStyle/>
        <a:p>
          <a:r>
            <a:rPr lang="en-US" dirty="0" smtClean="0"/>
            <a:t>Lake level sensor/monitor</a:t>
          </a:r>
          <a:endParaRPr lang="en-US" dirty="0"/>
        </a:p>
      </dgm:t>
    </dgm:pt>
    <dgm:pt modelId="{3151DA04-8020-4B21-9C12-45B3B3EAA31C}" type="parTrans" cxnId="{802C9E1C-4466-47B8-8357-A2F7A066F6E8}">
      <dgm:prSet/>
      <dgm:spPr/>
      <dgm:t>
        <a:bodyPr/>
        <a:lstStyle/>
        <a:p>
          <a:endParaRPr lang="en-US"/>
        </a:p>
      </dgm:t>
    </dgm:pt>
    <dgm:pt modelId="{941B7AAE-3D7E-49AF-A513-452C7359EE11}" type="sibTrans" cxnId="{802C9E1C-4466-47B8-8357-A2F7A066F6E8}">
      <dgm:prSet/>
      <dgm:spPr/>
      <dgm:t>
        <a:bodyPr/>
        <a:lstStyle/>
        <a:p>
          <a:endParaRPr lang="en-US"/>
        </a:p>
      </dgm:t>
    </dgm:pt>
    <dgm:pt modelId="{DB3D33A0-31EA-4575-B412-5280D9F62287}">
      <dgm:prSet/>
      <dgm:spPr/>
      <dgm:t>
        <a:bodyPr/>
        <a:lstStyle/>
        <a:p>
          <a:r>
            <a:rPr lang="en-US" smtClean="0"/>
            <a:t>Fog gauges</a:t>
          </a:r>
          <a:endParaRPr lang="en-US" dirty="0" smtClean="0"/>
        </a:p>
      </dgm:t>
    </dgm:pt>
    <dgm:pt modelId="{81B7C993-31B8-42D5-8D54-F04E4CB5DA47}" type="parTrans" cxnId="{23AAC28A-21E3-4D53-9C5C-308C85F82030}">
      <dgm:prSet/>
      <dgm:spPr/>
      <dgm:t>
        <a:bodyPr/>
        <a:lstStyle/>
        <a:p>
          <a:endParaRPr lang="en-US"/>
        </a:p>
      </dgm:t>
    </dgm:pt>
    <dgm:pt modelId="{0AAA28FE-642A-4E36-B46B-5A6F911D00EF}" type="sibTrans" cxnId="{23AAC28A-21E3-4D53-9C5C-308C85F82030}">
      <dgm:prSet/>
      <dgm:spPr/>
      <dgm:t>
        <a:bodyPr/>
        <a:lstStyle/>
        <a:p>
          <a:endParaRPr lang="en-US"/>
        </a:p>
      </dgm:t>
    </dgm:pt>
    <dgm:pt modelId="{206C977D-ED41-4553-8B9D-7169C29CE34B}">
      <dgm:prSet/>
      <dgm:spPr/>
      <dgm:t>
        <a:bodyPr/>
        <a:lstStyle/>
        <a:p>
          <a:r>
            <a:rPr lang="en-US" dirty="0" smtClean="0"/>
            <a:t>Wind speed/direction</a:t>
          </a:r>
        </a:p>
      </dgm:t>
    </dgm:pt>
    <dgm:pt modelId="{C0509602-EABB-4553-AC3C-A1BC87D42D51}" type="parTrans" cxnId="{4E061640-4495-420E-A761-AA83769DE311}">
      <dgm:prSet/>
      <dgm:spPr/>
      <dgm:t>
        <a:bodyPr/>
        <a:lstStyle/>
        <a:p>
          <a:endParaRPr lang="en-US"/>
        </a:p>
      </dgm:t>
    </dgm:pt>
    <dgm:pt modelId="{C5792A1A-F1DE-4290-9B95-2F61C51ACE82}" type="sibTrans" cxnId="{4E061640-4495-420E-A761-AA83769DE311}">
      <dgm:prSet/>
      <dgm:spPr/>
      <dgm:t>
        <a:bodyPr/>
        <a:lstStyle/>
        <a:p>
          <a:endParaRPr lang="en-US"/>
        </a:p>
      </dgm:t>
    </dgm:pt>
    <dgm:pt modelId="{EE6CF72D-70B7-40B6-9127-843B82B19A9F}">
      <dgm:prSet/>
      <dgm:spPr/>
      <dgm:t>
        <a:bodyPr/>
        <a:lstStyle/>
        <a:p>
          <a:r>
            <a:rPr lang="en-US" dirty="0" err="1" smtClean="0"/>
            <a:t>Photosynthetically</a:t>
          </a:r>
          <a:r>
            <a:rPr lang="en-US" dirty="0" smtClean="0"/>
            <a:t> Active Radiation (PAR) sensors</a:t>
          </a:r>
        </a:p>
      </dgm:t>
    </dgm:pt>
    <dgm:pt modelId="{E11BE13E-20BE-49DD-B25C-37D3C2A689CA}" type="parTrans" cxnId="{928C911A-29FC-48CE-AE91-595EFB7C17DE}">
      <dgm:prSet/>
      <dgm:spPr/>
      <dgm:t>
        <a:bodyPr/>
        <a:lstStyle/>
        <a:p>
          <a:endParaRPr lang="en-US"/>
        </a:p>
      </dgm:t>
    </dgm:pt>
    <dgm:pt modelId="{59CD0DCE-BD61-4E91-9443-1C6A68075A59}" type="sibTrans" cxnId="{928C911A-29FC-48CE-AE91-595EFB7C17DE}">
      <dgm:prSet/>
      <dgm:spPr/>
      <dgm:t>
        <a:bodyPr/>
        <a:lstStyle/>
        <a:p>
          <a:endParaRPr lang="en-US"/>
        </a:p>
      </dgm:t>
    </dgm:pt>
    <dgm:pt modelId="{9C099DDD-35EE-4F8B-9CD0-79407D4290BE}">
      <dgm:prSet/>
      <dgm:spPr/>
      <dgm:t>
        <a:bodyPr/>
        <a:lstStyle/>
        <a:p>
          <a:r>
            <a:rPr lang="en-US" dirty="0" smtClean="0"/>
            <a:t>Soil moisture</a:t>
          </a:r>
          <a:endParaRPr lang="en-US" dirty="0"/>
        </a:p>
      </dgm:t>
    </dgm:pt>
    <dgm:pt modelId="{2091A725-5016-49CA-AE38-DA623198B135}" type="parTrans" cxnId="{A5FD52E4-2979-447F-8C22-81B3CEBCA4B2}">
      <dgm:prSet/>
      <dgm:spPr/>
      <dgm:t>
        <a:bodyPr/>
        <a:lstStyle/>
        <a:p>
          <a:endParaRPr lang="en-US"/>
        </a:p>
      </dgm:t>
    </dgm:pt>
    <dgm:pt modelId="{906DE2AC-235F-46A3-9BF8-669A0B8921B3}" type="sibTrans" cxnId="{A5FD52E4-2979-447F-8C22-81B3CEBCA4B2}">
      <dgm:prSet/>
      <dgm:spPr/>
      <dgm:t>
        <a:bodyPr/>
        <a:lstStyle/>
        <a:p>
          <a:endParaRPr lang="en-US"/>
        </a:p>
      </dgm:t>
    </dgm:pt>
    <dgm:pt modelId="{39B6DDC3-D6DF-499A-A7FE-3C42257FDE88}" type="pres">
      <dgm:prSet presAssocID="{CF5920CE-4840-457D-ACDB-ED96ECAADBD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DD8B5E-811D-4A68-A1C6-44FCCFD04DC1}" type="pres">
      <dgm:prSet presAssocID="{A81A198F-4175-4E5B-80E0-51E75FF763EC}" presName="parentLin" presStyleCnt="0"/>
      <dgm:spPr/>
    </dgm:pt>
    <dgm:pt modelId="{2DA8200E-3CB8-47DF-8DFD-199600EF8586}" type="pres">
      <dgm:prSet presAssocID="{A81A198F-4175-4E5B-80E0-51E75FF763EC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CF547D97-9574-475A-986F-691A7898E4B3}" type="pres">
      <dgm:prSet presAssocID="{A81A198F-4175-4E5B-80E0-51E75FF763E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0D1C06-53C4-4ADA-ACDF-4A89A36FBEE0}" type="pres">
      <dgm:prSet presAssocID="{A81A198F-4175-4E5B-80E0-51E75FF763EC}" presName="negativeSpace" presStyleCnt="0"/>
      <dgm:spPr/>
    </dgm:pt>
    <dgm:pt modelId="{D82420BA-32F7-4F07-A8B1-6E885BD56606}" type="pres">
      <dgm:prSet presAssocID="{A81A198F-4175-4E5B-80E0-51E75FF763EC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043183-190C-4933-B100-0D977B356474}" type="pres">
      <dgm:prSet presAssocID="{38051801-7036-4DFB-B2B5-4F9E69096E2B}" presName="spaceBetweenRectangles" presStyleCnt="0"/>
      <dgm:spPr/>
    </dgm:pt>
    <dgm:pt modelId="{51EBD644-E382-4FD1-B5B3-24FCC30F5911}" type="pres">
      <dgm:prSet presAssocID="{2CCF92C0-4275-4C80-AB48-C2A7E24B80B2}" presName="parentLin" presStyleCnt="0"/>
      <dgm:spPr/>
    </dgm:pt>
    <dgm:pt modelId="{BEE0E904-74FC-4EC9-936E-B9297197A779}" type="pres">
      <dgm:prSet presAssocID="{2CCF92C0-4275-4C80-AB48-C2A7E24B80B2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A66263A6-EFA5-4626-AF98-84E0BFFD2E4C}" type="pres">
      <dgm:prSet presAssocID="{2CCF92C0-4275-4C80-AB48-C2A7E24B80B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3077BD-6ECD-4221-9584-054D5198BC1B}" type="pres">
      <dgm:prSet presAssocID="{2CCF92C0-4275-4C80-AB48-C2A7E24B80B2}" presName="negativeSpace" presStyleCnt="0"/>
      <dgm:spPr/>
    </dgm:pt>
    <dgm:pt modelId="{9A3C7A94-474B-4709-B2E7-9DEEFDB1E21D}" type="pres">
      <dgm:prSet presAssocID="{2CCF92C0-4275-4C80-AB48-C2A7E24B80B2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93691E-6796-4146-B3E9-A6D76BFEF586}" type="pres">
      <dgm:prSet presAssocID="{0FA12226-16EE-4053-9596-B9C9AF5013CC}" presName="spaceBetweenRectangles" presStyleCnt="0"/>
      <dgm:spPr/>
    </dgm:pt>
    <dgm:pt modelId="{46DD4780-5966-4200-9734-91A1D957B23B}" type="pres">
      <dgm:prSet presAssocID="{A9608852-F349-4DB7-9EA2-CD9D5133FC05}" presName="parentLin" presStyleCnt="0"/>
      <dgm:spPr/>
    </dgm:pt>
    <dgm:pt modelId="{3254EDBF-2265-4075-B76B-64896D526C53}" type="pres">
      <dgm:prSet presAssocID="{A9608852-F349-4DB7-9EA2-CD9D5133FC05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45902409-0D49-4297-990F-96D7ED553F93}" type="pres">
      <dgm:prSet presAssocID="{A9608852-F349-4DB7-9EA2-CD9D5133FC0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FA3460-5128-4BCC-BE72-4F43941E786D}" type="pres">
      <dgm:prSet presAssocID="{A9608852-F349-4DB7-9EA2-CD9D5133FC05}" presName="negativeSpace" presStyleCnt="0"/>
      <dgm:spPr/>
    </dgm:pt>
    <dgm:pt modelId="{1C0A7083-F3AE-4C43-8826-508585CCC9C8}" type="pres">
      <dgm:prSet presAssocID="{A9608852-F349-4DB7-9EA2-CD9D5133FC05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AAC28A-21E3-4D53-9C5C-308C85F82030}" srcId="{A9608852-F349-4DB7-9EA2-CD9D5133FC05}" destId="{DB3D33A0-31EA-4575-B412-5280D9F62287}" srcOrd="1" destOrd="0" parTransId="{81B7C993-31B8-42D5-8D54-F04E4CB5DA47}" sibTransId="{0AAA28FE-642A-4E36-B46B-5A6F911D00EF}"/>
    <dgm:cxn modelId="{C22BB972-F5A9-4864-BDE8-B71707FD501A}" type="presOf" srcId="{CF5920CE-4840-457D-ACDB-ED96ECAADBD7}" destId="{39B6DDC3-D6DF-499A-A7FE-3C42257FDE88}" srcOrd="0" destOrd="0" presId="urn:microsoft.com/office/officeart/2005/8/layout/list1"/>
    <dgm:cxn modelId="{8CD7903C-1026-4BC0-A86F-3A21920D3758}" type="presOf" srcId="{2CCF92C0-4275-4C80-AB48-C2A7E24B80B2}" destId="{A66263A6-EFA5-4626-AF98-84E0BFFD2E4C}" srcOrd="1" destOrd="0" presId="urn:microsoft.com/office/officeart/2005/8/layout/list1"/>
    <dgm:cxn modelId="{2D7BCE23-2F08-4D4B-AC01-4B2D191C3E8B}" type="presOf" srcId="{A81A198F-4175-4E5B-80E0-51E75FF763EC}" destId="{2DA8200E-3CB8-47DF-8DFD-199600EF8586}" srcOrd="0" destOrd="0" presId="urn:microsoft.com/office/officeart/2005/8/layout/list1"/>
    <dgm:cxn modelId="{928C911A-29FC-48CE-AE91-595EFB7C17DE}" srcId="{A9608852-F349-4DB7-9EA2-CD9D5133FC05}" destId="{EE6CF72D-70B7-40B6-9127-843B82B19A9F}" srcOrd="3" destOrd="0" parTransId="{E11BE13E-20BE-49DD-B25C-37D3C2A689CA}" sibTransId="{59CD0DCE-BD61-4E91-9443-1C6A68075A59}"/>
    <dgm:cxn modelId="{AE26C05F-E16D-4743-967F-28760FE60D9A}" type="presOf" srcId="{BD4CB6EA-6AAE-4E01-96C3-05DC119EDA9B}" destId="{D82420BA-32F7-4F07-A8B1-6E885BD56606}" srcOrd="0" destOrd="1" presId="urn:microsoft.com/office/officeart/2005/8/layout/list1"/>
    <dgm:cxn modelId="{145DFCAB-8D64-47ED-9CA8-E46F0AE7E9EA}" type="presOf" srcId="{8567ADA5-7743-44CE-80D3-F272DD8168E3}" destId="{D82420BA-32F7-4F07-A8B1-6E885BD56606}" srcOrd="0" destOrd="0" presId="urn:microsoft.com/office/officeart/2005/8/layout/list1"/>
    <dgm:cxn modelId="{92E10F69-815D-4D14-9054-92B96E2B7DF6}" type="presOf" srcId="{A81A198F-4175-4E5B-80E0-51E75FF763EC}" destId="{CF547D97-9574-475A-986F-691A7898E4B3}" srcOrd="1" destOrd="0" presId="urn:microsoft.com/office/officeart/2005/8/layout/list1"/>
    <dgm:cxn modelId="{419D72E6-D9F8-4AFD-8D45-C48F208A802B}" type="presOf" srcId="{A3F1F176-15DB-4F10-907D-5C803D64C803}" destId="{1C0A7083-F3AE-4C43-8826-508585CCC9C8}" srcOrd="0" destOrd="0" presId="urn:microsoft.com/office/officeart/2005/8/layout/list1"/>
    <dgm:cxn modelId="{B950344F-1E3F-4285-A1C0-34C741481A81}" type="presOf" srcId="{95BB7B4E-CF07-40CB-9522-AC0380D4CE5A}" destId="{D82420BA-32F7-4F07-A8B1-6E885BD56606}" srcOrd="0" destOrd="2" presId="urn:microsoft.com/office/officeart/2005/8/layout/list1"/>
    <dgm:cxn modelId="{09D6F294-51DF-445C-963D-F3D94D3F683E}" srcId="{CF5920CE-4840-457D-ACDB-ED96ECAADBD7}" destId="{2CCF92C0-4275-4C80-AB48-C2A7E24B80B2}" srcOrd="1" destOrd="0" parTransId="{151D274C-F322-4B43-8732-D40B9CC842DE}" sibTransId="{0FA12226-16EE-4053-9596-B9C9AF5013CC}"/>
    <dgm:cxn modelId="{F9F391B1-2C95-45FE-8DA1-488ADA8C6D22}" srcId="{A9608852-F349-4DB7-9EA2-CD9D5133FC05}" destId="{A3F1F176-15DB-4F10-907D-5C803D64C803}" srcOrd="0" destOrd="0" parTransId="{B2D7A334-3128-4517-8554-6B7168611F91}" sibTransId="{7079CC06-6529-4224-B7C3-B11B2EFC158F}"/>
    <dgm:cxn modelId="{B3979A09-7EFC-4CBA-8096-F49404BC9806}" type="presOf" srcId="{2CCF92C0-4275-4C80-AB48-C2A7E24B80B2}" destId="{BEE0E904-74FC-4EC9-936E-B9297197A779}" srcOrd="0" destOrd="0" presId="urn:microsoft.com/office/officeart/2005/8/layout/list1"/>
    <dgm:cxn modelId="{A5FD52E4-2979-447F-8C22-81B3CEBCA4B2}" srcId="{A81A198F-4175-4E5B-80E0-51E75FF763EC}" destId="{9C099DDD-35EE-4F8B-9CD0-79407D4290BE}" srcOrd="3" destOrd="0" parTransId="{2091A725-5016-49CA-AE38-DA623198B135}" sibTransId="{906DE2AC-235F-46A3-9BF8-669A0B8921B3}"/>
    <dgm:cxn modelId="{C07C3295-B3C6-4532-971D-A612C619A876}" srcId="{A81A198F-4175-4E5B-80E0-51E75FF763EC}" destId="{95BB7B4E-CF07-40CB-9522-AC0380D4CE5A}" srcOrd="2" destOrd="0" parTransId="{DA045A42-7230-462A-9BC0-548725708801}" sibTransId="{8CC0C973-242B-47A2-BBEC-0B2F494318F2}"/>
    <dgm:cxn modelId="{A6F467B5-3191-4D9C-AC09-77D3AE9A6856}" srcId="{CF5920CE-4840-457D-ACDB-ED96ECAADBD7}" destId="{A81A198F-4175-4E5B-80E0-51E75FF763EC}" srcOrd="0" destOrd="0" parTransId="{193A581A-7E4A-4A0E-A6A6-6D53F002D305}" sibTransId="{38051801-7036-4DFB-B2B5-4F9E69096E2B}"/>
    <dgm:cxn modelId="{F9371AAC-6CD7-4FFF-AC9C-0C01CD02DF76}" srcId="{2CCF92C0-4275-4C80-AB48-C2A7E24B80B2}" destId="{0FF43B45-345B-411F-8927-D7A5CFD4AF7F}" srcOrd="0" destOrd="0" parTransId="{7FD7D24C-C885-4839-8E2D-315AD68E338B}" sibTransId="{525A0091-15B4-4E8F-B0FB-355FDD30DDF0}"/>
    <dgm:cxn modelId="{7EFBE281-B5B7-4399-8D72-7FB583F77DF2}" type="presOf" srcId="{206C977D-ED41-4553-8B9D-7169C29CE34B}" destId="{1C0A7083-F3AE-4C43-8826-508585CCC9C8}" srcOrd="0" destOrd="2" presId="urn:microsoft.com/office/officeart/2005/8/layout/list1"/>
    <dgm:cxn modelId="{7F446B88-5384-475C-9927-277F9006F678}" type="presOf" srcId="{62E2F61F-9E32-48EB-9E36-ED5F92E4D908}" destId="{9A3C7A94-474B-4709-B2E7-9DEEFDB1E21D}" srcOrd="0" destOrd="1" presId="urn:microsoft.com/office/officeart/2005/8/layout/list1"/>
    <dgm:cxn modelId="{4E061640-4495-420E-A761-AA83769DE311}" srcId="{A9608852-F349-4DB7-9EA2-CD9D5133FC05}" destId="{206C977D-ED41-4553-8B9D-7169C29CE34B}" srcOrd="2" destOrd="0" parTransId="{C0509602-EABB-4553-AC3C-A1BC87D42D51}" sibTransId="{C5792A1A-F1DE-4290-9B95-2F61C51ACE82}"/>
    <dgm:cxn modelId="{337715E7-E7D0-4270-BC7F-229336557170}" type="presOf" srcId="{DB3D33A0-31EA-4575-B412-5280D9F62287}" destId="{1C0A7083-F3AE-4C43-8826-508585CCC9C8}" srcOrd="0" destOrd="1" presId="urn:microsoft.com/office/officeart/2005/8/layout/list1"/>
    <dgm:cxn modelId="{6BED3F7A-A5F9-4636-889E-4B54FFF350D2}" type="presOf" srcId="{9C099DDD-35EE-4F8B-9CD0-79407D4290BE}" destId="{D82420BA-32F7-4F07-A8B1-6E885BD56606}" srcOrd="0" destOrd="3" presId="urn:microsoft.com/office/officeart/2005/8/layout/list1"/>
    <dgm:cxn modelId="{802C9E1C-4466-47B8-8357-A2F7A066F6E8}" srcId="{2CCF92C0-4275-4C80-AB48-C2A7E24B80B2}" destId="{62E2F61F-9E32-48EB-9E36-ED5F92E4D908}" srcOrd="1" destOrd="0" parTransId="{3151DA04-8020-4B21-9C12-45B3B3EAA31C}" sibTransId="{941B7AAE-3D7E-49AF-A513-452C7359EE11}"/>
    <dgm:cxn modelId="{7ABB0583-ABAC-42D1-8D24-3183E008B7C4}" srcId="{CF5920CE-4840-457D-ACDB-ED96ECAADBD7}" destId="{A9608852-F349-4DB7-9EA2-CD9D5133FC05}" srcOrd="2" destOrd="0" parTransId="{8D6F10F2-76B1-48A7-B0F5-3BFCA220AEF7}" sibTransId="{E64535B0-6452-4B5E-8573-21C6E711BF71}"/>
    <dgm:cxn modelId="{701F7B1F-3D72-49B3-A85F-D1759CD40177}" srcId="{A81A198F-4175-4E5B-80E0-51E75FF763EC}" destId="{8567ADA5-7743-44CE-80D3-F272DD8168E3}" srcOrd="0" destOrd="0" parTransId="{58E82B15-E1E2-4739-94AF-82BD1944FD62}" sibTransId="{12B0206E-2664-4CDE-8785-F6D3A32EE0CF}"/>
    <dgm:cxn modelId="{5A9C928D-9E1A-4662-88FA-80F6A4272FCB}" type="presOf" srcId="{0FF43B45-345B-411F-8927-D7A5CFD4AF7F}" destId="{9A3C7A94-474B-4709-B2E7-9DEEFDB1E21D}" srcOrd="0" destOrd="0" presId="urn:microsoft.com/office/officeart/2005/8/layout/list1"/>
    <dgm:cxn modelId="{014B1F95-4789-4858-A8EA-BEE3D285F83B}" srcId="{A81A198F-4175-4E5B-80E0-51E75FF763EC}" destId="{BD4CB6EA-6AAE-4E01-96C3-05DC119EDA9B}" srcOrd="1" destOrd="0" parTransId="{8B55A4C9-1F46-467A-BEF0-339318E22EC3}" sibTransId="{A384EC77-3DBA-41CF-8E7D-250322B4FF31}"/>
    <dgm:cxn modelId="{852C6CC0-3F1E-4619-98EC-E81B6AADFE09}" type="presOf" srcId="{EE6CF72D-70B7-40B6-9127-843B82B19A9F}" destId="{1C0A7083-F3AE-4C43-8826-508585CCC9C8}" srcOrd="0" destOrd="3" presId="urn:microsoft.com/office/officeart/2005/8/layout/list1"/>
    <dgm:cxn modelId="{72B83AB9-C510-4AB0-9B57-9281AC7782C7}" type="presOf" srcId="{A9608852-F349-4DB7-9EA2-CD9D5133FC05}" destId="{45902409-0D49-4297-990F-96D7ED553F93}" srcOrd="1" destOrd="0" presId="urn:microsoft.com/office/officeart/2005/8/layout/list1"/>
    <dgm:cxn modelId="{0F415E4A-92B0-46CC-9F2C-A8071DD30A7D}" type="presOf" srcId="{A9608852-F349-4DB7-9EA2-CD9D5133FC05}" destId="{3254EDBF-2265-4075-B76B-64896D526C53}" srcOrd="0" destOrd="0" presId="urn:microsoft.com/office/officeart/2005/8/layout/list1"/>
    <dgm:cxn modelId="{D96213AB-F112-4E1B-95F6-B26A4B447D66}" type="presParOf" srcId="{39B6DDC3-D6DF-499A-A7FE-3C42257FDE88}" destId="{E2DD8B5E-811D-4A68-A1C6-44FCCFD04DC1}" srcOrd="0" destOrd="0" presId="urn:microsoft.com/office/officeart/2005/8/layout/list1"/>
    <dgm:cxn modelId="{C58883C3-F55C-456C-9891-E03C27402370}" type="presParOf" srcId="{E2DD8B5E-811D-4A68-A1C6-44FCCFD04DC1}" destId="{2DA8200E-3CB8-47DF-8DFD-199600EF8586}" srcOrd="0" destOrd="0" presId="urn:microsoft.com/office/officeart/2005/8/layout/list1"/>
    <dgm:cxn modelId="{E4D5D9E2-133D-4B83-BD2E-27904503F98F}" type="presParOf" srcId="{E2DD8B5E-811D-4A68-A1C6-44FCCFD04DC1}" destId="{CF547D97-9574-475A-986F-691A7898E4B3}" srcOrd="1" destOrd="0" presId="urn:microsoft.com/office/officeart/2005/8/layout/list1"/>
    <dgm:cxn modelId="{93E13286-53B6-442E-9C3B-B27CDF1D3DC5}" type="presParOf" srcId="{39B6DDC3-D6DF-499A-A7FE-3C42257FDE88}" destId="{500D1C06-53C4-4ADA-ACDF-4A89A36FBEE0}" srcOrd="1" destOrd="0" presId="urn:microsoft.com/office/officeart/2005/8/layout/list1"/>
    <dgm:cxn modelId="{903679A2-4829-404E-9EEA-8BDEA3CE1EF3}" type="presParOf" srcId="{39B6DDC3-D6DF-499A-A7FE-3C42257FDE88}" destId="{D82420BA-32F7-4F07-A8B1-6E885BD56606}" srcOrd="2" destOrd="0" presId="urn:microsoft.com/office/officeart/2005/8/layout/list1"/>
    <dgm:cxn modelId="{8BEBE6F7-4A35-4E6E-8CAC-039033FF6E4B}" type="presParOf" srcId="{39B6DDC3-D6DF-499A-A7FE-3C42257FDE88}" destId="{27043183-190C-4933-B100-0D977B356474}" srcOrd="3" destOrd="0" presId="urn:microsoft.com/office/officeart/2005/8/layout/list1"/>
    <dgm:cxn modelId="{B65DE5B4-C991-4FD6-B7E4-3843C0464390}" type="presParOf" srcId="{39B6DDC3-D6DF-499A-A7FE-3C42257FDE88}" destId="{51EBD644-E382-4FD1-B5B3-24FCC30F5911}" srcOrd="4" destOrd="0" presId="urn:microsoft.com/office/officeart/2005/8/layout/list1"/>
    <dgm:cxn modelId="{793A6413-60F0-4DF8-8277-58990F0BCB92}" type="presParOf" srcId="{51EBD644-E382-4FD1-B5B3-24FCC30F5911}" destId="{BEE0E904-74FC-4EC9-936E-B9297197A779}" srcOrd="0" destOrd="0" presId="urn:microsoft.com/office/officeart/2005/8/layout/list1"/>
    <dgm:cxn modelId="{DE33C3AA-0A4C-4017-9CE1-0883D87B52F6}" type="presParOf" srcId="{51EBD644-E382-4FD1-B5B3-24FCC30F5911}" destId="{A66263A6-EFA5-4626-AF98-84E0BFFD2E4C}" srcOrd="1" destOrd="0" presId="urn:microsoft.com/office/officeart/2005/8/layout/list1"/>
    <dgm:cxn modelId="{8CAE3E8A-7319-41D7-AB56-A7A86216761E}" type="presParOf" srcId="{39B6DDC3-D6DF-499A-A7FE-3C42257FDE88}" destId="{123077BD-6ECD-4221-9584-054D5198BC1B}" srcOrd="5" destOrd="0" presId="urn:microsoft.com/office/officeart/2005/8/layout/list1"/>
    <dgm:cxn modelId="{FB88543F-2ABF-40ED-A9D8-B9435CBEDD7B}" type="presParOf" srcId="{39B6DDC3-D6DF-499A-A7FE-3C42257FDE88}" destId="{9A3C7A94-474B-4709-B2E7-9DEEFDB1E21D}" srcOrd="6" destOrd="0" presId="urn:microsoft.com/office/officeart/2005/8/layout/list1"/>
    <dgm:cxn modelId="{2ED37FBD-69C8-4B94-9757-887ECFC0DA33}" type="presParOf" srcId="{39B6DDC3-D6DF-499A-A7FE-3C42257FDE88}" destId="{0593691E-6796-4146-B3E9-A6D76BFEF586}" srcOrd="7" destOrd="0" presId="urn:microsoft.com/office/officeart/2005/8/layout/list1"/>
    <dgm:cxn modelId="{522A7197-8117-4340-9F6F-E9420AB105BE}" type="presParOf" srcId="{39B6DDC3-D6DF-499A-A7FE-3C42257FDE88}" destId="{46DD4780-5966-4200-9734-91A1D957B23B}" srcOrd="8" destOrd="0" presId="urn:microsoft.com/office/officeart/2005/8/layout/list1"/>
    <dgm:cxn modelId="{79A6D600-3371-4175-9DE0-73F3335D881A}" type="presParOf" srcId="{46DD4780-5966-4200-9734-91A1D957B23B}" destId="{3254EDBF-2265-4075-B76B-64896D526C53}" srcOrd="0" destOrd="0" presId="urn:microsoft.com/office/officeart/2005/8/layout/list1"/>
    <dgm:cxn modelId="{0F6C3312-0A4E-4484-8B12-F199580861CE}" type="presParOf" srcId="{46DD4780-5966-4200-9734-91A1D957B23B}" destId="{45902409-0D49-4297-990F-96D7ED553F93}" srcOrd="1" destOrd="0" presId="urn:microsoft.com/office/officeart/2005/8/layout/list1"/>
    <dgm:cxn modelId="{69E48C21-6129-47BF-8262-DA4A3B381837}" type="presParOf" srcId="{39B6DDC3-D6DF-499A-A7FE-3C42257FDE88}" destId="{1CFA3460-5128-4BCC-BE72-4F43941E786D}" srcOrd="9" destOrd="0" presId="urn:microsoft.com/office/officeart/2005/8/layout/list1"/>
    <dgm:cxn modelId="{2A84514A-0913-4426-8E41-3FDB1EFA9D92}" type="presParOf" srcId="{39B6DDC3-D6DF-499A-A7FE-3C42257FDE88}" destId="{1C0A7083-F3AE-4C43-8826-508585CCC9C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5920CE-4840-457D-ACDB-ED96ECAADBD7}" type="doc">
      <dgm:prSet loTypeId="urn:microsoft.com/office/officeart/2005/8/layout/list1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81A198F-4175-4E5B-80E0-51E75FF763EC}">
      <dgm:prSet phldrT="[Text]"/>
      <dgm:spPr/>
      <dgm:t>
        <a:bodyPr/>
        <a:lstStyle/>
        <a:p>
          <a:r>
            <a:rPr lang="en-US" dirty="0" smtClean="0"/>
            <a:t>Monthly ERS simulations</a:t>
          </a:r>
          <a:endParaRPr lang="en-US" dirty="0"/>
        </a:p>
      </dgm:t>
    </dgm:pt>
    <dgm:pt modelId="{193A581A-7E4A-4A0E-A6A6-6D53F002D305}" type="parTrans" cxnId="{A6F467B5-3191-4D9C-AC09-77D3AE9A6856}">
      <dgm:prSet/>
      <dgm:spPr/>
      <dgm:t>
        <a:bodyPr/>
        <a:lstStyle/>
        <a:p>
          <a:endParaRPr lang="en-US"/>
        </a:p>
      </dgm:t>
    </dgm:pt>
    <dgm:pt modelId="{38051801-7036-4DFB-B2B5-4F9E69096E2B}" type="sibTrans" cxnId="{A6F467B5-3191-4D9C-AC09-77D3AE9A6856}">
      <dgm:prSet/>
      <dgm:spPr/>
      <dgm:t>
        <a:bodyPr/>
        <a:lstStyle/>
        <a:p>
          <a:endParaRPr lang="en-US"/>
        </a:p>
      </dgm:t>
    </dgm:pt>
    <dgm:pt modelId="{2CCF92C0-4275-4C80-AB48-C2A7E24B80B2}">
      <dgm:prSet phldrT="[Text]"/>
      <dgm:spPr/>
      <dgm:t>
        <a:bodyPr/>
        <a:lstStyle/>
        <a:p>
          <a:r>
            <a:rPr lang="en-US" dirty="0" smtClean="0"/>
            <a:t>Complete 1980-2012 simulation</a:t>
          </a:r>
          <a:endParaRPr lang="en-US" dirty="0"/>
        </a:p>
      </dgm:t>
    </dgm:pt>
    <dgm:pt modelId="{151D274C-F322-4B43-8732-D40B9CC842DE}" type="parTrans" cxnId="{09D6F294-51DF-445C-963D-F3D94D3F683E}">
      <dgm:prSet/>
      <dgm:spPr/>
      <dgm:t>
        <a:bodyPr/>
        <a:lstStyle/>
        <a:p>
          <a:endParaRPr lang="en-US"/>
        </a:p>
      </dgm:t>
    </dgm:pt>
    <dgm:pt modelId="{0FA12226-16EE-4053-9596-B9C9AF5013CC}" type="sibTrans" cxnId="{09D6F294-51DF-445C-963D-F3D94D3F683E}">
      <dgm:prSet/>
      <dgm:spPr/>
      <dgm:t>
        <a:bodyPr/>
        <a:lstStyle/>
        <a:p>
          <a:endParaRPr lang="en-US"/>
        </a:p>
      </dgm:t>
    </dgm:pt>
    <dgm:pt modelId="{A9608852-F349-4DB7-9EA2-CD9D5133FC05}">
      <dgm:prSet phldrT="[Text]"/>
      <dgm:spPr/>
      <dgm:t>
        <a:bodyPr/>
        <a:lstStyle/>
        <a:p>
          <a:r>
            <a:rPr lang="en-US" dirty="0" smtClean="0"/>
            <a:t>Hydrological modeling</a:t>
          </a:r>
          <a:endParaRPr lang="en-US" dirty="0"/>
        </a:p>
      </dgm:t>
    </dgm:pt>
    <dgm:pt modelId="{8D6F10F2-76B1-48A7-B0F5-3BFCA220AEF7}" type="parTrans" cxnId="{7ABB0583-ABAC-42D1-8D24-3183E008B7C4}">
      <dgm:prSet/>
      <dgm:spPr/>
      <dgm:t>
        <a:bodyPr/>
        <a:lstStyle/>
        <a:p>
          <a:endParaRPr lang="en-US"/>
        </a:p>
      </dgm:t>
    </dgm:pt>
    <dgm:pt modelId="{E64535B0-6452-4B5E-8573-21C6E711BF71}" type="sibTrans" cxnId="{7ABB0583-ABAC-42D1-8D24-3183E008B7C4}">
      <dgm:prSet/>
      <dgm:spPr/>
      <dgm:t>
        <a:bodyPr/>
        <a:lstStyle/>
        <a:p>
          <a:endParaRPr lang="en-US"/>
        </a:p>
      </dgm:t>
    </dgm:pt>
    <dgm:pt modelId="{8567ADA5-7743-44CE-80D3-F272DD8168E3}">
      <dgm:prSet/>
      <dgm:spPr/>
      <dgm:t>
        <a:bodyPr/>
        <a:lstStyle/>
        <a:p>
          <a:r>
            <a:rPr lang="en-US" dirty="0" smtClean="0"/>
            <a:t>Perform simulation for April 2012</a:t>
          </a:r>
          <a:endParaRPr lang="en-US" dirty="0"/>
        </a:p>
      </dgm:t>
    </dgm:pt>
    <dgm:pt modelId="{58E82B15-E1E2-4739-94AF-82BD1944FD62}" type="parTrans" cxnId="{701F7B1F-3D72-49B3-A85F-D1759CD40177}">
      <dgm:prSet/>
      <dgm:spPr/>
      <dgm:t>
        <a:bodyPr/>
        <a:lstStyle/>
        <a:p>
          <a:endParaRPr lang="en-US"/>
        </a:p>
      </dgm:t>
    </dgm:pt>
    <dgm:pt modelId="{12B0206E-2664-4CDE-8785-F6D3A32EE0CF}" type="sibTrans" cxnId="{701F7B1F-3D72-49B3-A85F-D1759CD40177}">
      <dgm:prSet/>
      <dgm:spPr/>
      <dgm:t>
        <a:bodyPr/>
        <a:lstStyle/>
        <a:p>
          <a:endParaRPr lang="en-US"/>
        </a:p>
      </dgm:t>
    </dgm:pt>
    <dgm:pt modelId="{0FF43B45-345B-411F-8927-D7A5CFD4AF7F}">
      <dgm:prSet/>
      <dgm:spPr/>
      <dgm:t>
        <a:bodyPr/>
        <a:lstStyle/>
        <a:p>
          <a:r>
            <a:rPr lang="en-US" dirty="0" smtClean="0"/>
            <a:t>Incorporate, and update when appropriate, atmospheric conditions, LCLU specifications, SST information, and other variables</a:t>
          </a:r>
          <a:endParaRPr lang="en-US" dirty="0"/>
        </a:p>
      </dgm:t>
    </dgm:pt>
    <dgm:pt modelId="{7FD7D24C-C885-4839-8E2D-315AD68E338B}" type="parTrans" cxnId="{F9371AAC-6CD7-4FFF-AC9C-0C01CD02DF76}">
      <dgm:prSet/>
      <dgm:spPr/>
      <dgm:t>
        <a:bodyPr/>
        <a:lstStyle/>
        <a:p>
          <a:endParaRPr lang="en-US"/>
        </a:p>
      </dgm:t>
    </dgm:pt>
    <dgm:pt modelId="{525A0091-15B4-4E8F-B0FB-355FDD30DDF0}" type="sibTrans" cxnId="{F9371AAC-6CD7-4FFF-AC9C-0C01CD02DF76}">
      <dgm:prSet/>
      <dgm:spPr/>
      <dgm:t>
        <a:bodyPr/>
        <a:lstStyle/>
        <a:p>
          <a:endParaRPr lang="en-US"/>
        </a:p>
      </dgm:t>
    </dgm:pt>
    <dgm:pt modelId="{A3F1F176-15DB-4F10-907D-5C803D64C803}">
      <dgm:prSet/>
      <dgm:spPr/>
      <dgm:t>
        <a:bodyPr/>
        <a:lstStyle/>
        <a:p>
          <a:r>
            <a:rPr lang="en-US" dirty="0" smtClean="0"/>
            <a:t>Model change in lake water levels performing a simple water balance of the basin/lake/cloud forest</a:t>
          </a:r>
          <a:endParaRPr lang="en-US" dirty="0"/>
        </a:p>
      </dgm:t>
    </dgm:pt>
    <dgm:pt modelId="{B2D7A334-3128-4517-8554-6B7168611F91}" type="parTrans" cxnId="{F9F391B1-2C95-45FE-8DA1-488ADA8C6D22}">
      <dgm:prSet/>
      <dgm:spPr/>
      <dgm:t>
        <a:bodyPr/>
        <a:lstStyle/>
        <a:p>
          <a:endParaRPr lang="en-US"/>
        </a:p>
      </dgm:t>
    </dgm:pt>
    <dgm:pt modelId="{7079CC06-6529-4224-B7C3-B11B2EFC158F}" type="sibTrans" cxnId="{F9F391B1-2C95-45FE-8DA1-488ADA8C6D22}">
      <dgm:prSet/>
      <dgm:spPr/>
      <dgm:t>
        <a:bodyPr/>
        <a:lstStyle/>
        <a:p>
          <a:endParaRPr lang="en-US"/>
        </a:p>
      </dgm:t>
    </dgm:pt>
    <dgm:pt modelId="{BD4CB6EA-6AAE-4E01-96C3-05DC119EDA9B}">
      <dgm:prSet/>
      <dgm:spPr/>
      <dgm:t>
        <a:bodyPr/>
        <a:lstStyle/>
        <a:p>
          <a:r>
            <a:rPr lang="en-US" dirty="0" smtClean="0"/>
            <a:t>Incorporate LCLU change into current simulations</a:t>
          </a:r>
        </a:p>
      </dgm:t>
    </dgm:pt>
    <dgm:pt modelId="{8B55A4C9-1F46-467A-BEF0-339318E22EC3}" type="parTrans" cxnId="{014B1F95-4789-4858-A8EA-BEE3D285F83B}">
      <dgm:prSet/>
      <dgm:spPr/>
      <dgm:t>
        <a:bodyPr/>
        <a:lstStyle/>
        <a:p>
          <a:endParaRPr lang="en-US"/>
        </a:p>
      </dgm:t>
    </dgm:pt>
    <dgm:pt modelId="{A384EC77-3DBA-41CF-8E7D-250322B4FF31}" type="sibTrans" cxnId="{014B1F95-4789-4858-A8EA-BEE3D285F83B}">
      <dgm:prSet/>
      <dgm:spPr/>
      <dgm:t>
        <a:bodyPr/>
        <a:lstStyle/>
        <a:p>
          <a:endParaRPr lang="en-US"/>
        </a:p>
      </dgm:t>
    </dgm:pt>
    <dgm:pt modelId="{95BB7B4E-CF07-40CB-9522-AC0380D4CE5A}">
      <dgm:prSet/>
      <dgm:spPr/>
      <dgm:t>
        <a:bodyPr/>
        <a:lstStyle/>
        <a:p>
          <a:r>
            <a:rPr lang="en-US" dirty="0" smtClean="0"/>
            <a:t>Incorporate different SST values for the periods simulated</a:t>
          </a:r>
          <a:endParaRPr lang="en-US" dirty="0"/>
        </a:p>
      </dgm:t>
    </dgm:pt>
    <dgm:pt modelId="{DA045A42-7230-462A-9BC0-548725708801}" type="parTrans" cxnId="{C07C3295-B3C6-4532-971D-A612C619A876}">
      <dgm:prSet/>
      <dgm:spPr/>
      <dgm:t>
        <a:bodyPr/>
        <a:lstStyle/>
        <a:p>
          <a:endParaRPr lang="en-US"/>
        </a:p>
      </dgm:t>
    </dgm:pt>
    <dgm:pt modelId="{8CC0C973-242B-47A2-BBEC-0B2F494318F2}" type="sibTrans" cxnId="{C07C3295-B3C6-4532-971D-A612C619A876}">
      <dgm:prSet/>
      <dgm:spPr/>
      <dgm:t>
        <a:bodyPr/>
        <a:lstStyle/>
        <a:p>
          <a:endParaRPr lang="en-US"/>
        </a:p>
      </dgm:t>
    </dgm:pt>
    <dgm:pt modelId="{62E2F61F-9E32-48EB-9E36-ED5F92E4D908}">
      <dgm:prSet/>
      <dgm:spPr/>
      <dgm:t>
        <a:bodyPr/>
        <a:lstStyle/>
        <a:p>
          <a:r>
            <a:rPr lang="en-US" dirty="0" smtClean="0"/>
            <a:t>Perform trend analysis and comparison with observations</a:t>
          </a:r>
          <a:endParaRPr lang="en-US" dirty="0"/>
        </a:p>
      </dgm:t>
    </dgm:pt>
    <dgm:pt modelId="{3151DA04-8020-4B21-9C12-45B3B3EAA31C}" type="parTrans" cxnId="{802C9E1C-4466-47B8-8357-A2F7A066F6E8}">
      <dgm:prSet/>
      <dgm:spPr/>
      <dgm:t>
        <a:bodyPr/>
        <a:lstStyle/>
        <a:p>
          <a:endParaRPr lang="en-US"/>
        </a:p>
      </dgm:t>
    </dgm:pt>
    <dgm:pt modelId="{941B7AAE-3D7E-49AF-A513-452C7359EE11}" type="sibTrans" cxnId="{802C9E1C-4466-47B8-8357-A2F7A066F6E8}">
      <dgm:prSet/>
      <dgm:spPr/>
      <dgm:t>
        <a:bodyPr/>
        <a:lstStyle/>
        <a:p>
          <a:endParaRPr lang="en-US"/>
        </a:p>
      </dgm:t>
    </dgm:pt>
    <dgm:pt modelId="{DB3D33A0-31EA-4575-B412-5280D9F62287}">
      <dgm:prSet/>
      <dgm:spPr/>
      <dgm:t>
        <a:bodyPr/>
        <a:lstStyle/>
        <a:p>
          <a:r>
            <a:rPr lang="en-US" dirty="0" smtClean="0"/>
            <a:t>Lake water level (m) is a function of lake volume [h = f(</a:t>
          </a:r>
          <a:r>
            <a:rPr lang="en-US" i="1" dirty="0" smtClean="0"/>
            <a:t>V</a:t>
          </a:r>
          <a:r>
            <a:rPr lang="en-US" i="0" dirty="0" smtClean="0"/>
            <a:t>)]</a:t>
          </a:r>
          <a:endParaRPr lang="en-US" dirty="0" smtClean="0"/>
        </a:p>
      </dgm:t>
    </dgm:pt>
    <dgm:pt modelId="{81B7C993-31B8-42D5-8D54-F04E4CB5DA47}" type="parTrans" cxnId="{23AAC28A-21E3-4D53-9C5C-308C85F82030}">
      <dgm:prSet/>
      <dgm:spPr/>
      <dgm:t>
        <a:bodyPr/>
        <a:lstStyle/>
        <a:p>
          <a:endParaRPr lang="en-US"/>
        </a:p>
      </dgm:t>
    </dgm:pt>
    <dgm:pt modelId="{0AAA28FE-642A-4E36-B46B-5A6F911D00EF}" type="sibTrans" cxnId="{23AAC28A-21E3-4D53-9C5C-308C85F82030}">
      <dgm:prSet/>
      <dgm:spPr/>
      <dgm:t>
        <a:bodyPr/>
        <a:lstStyle/>
        <a:p>
          <a:endParaRPr lang="en-US"/>
        </a:p>
      </dgm:t>
    </dgm:pt>
    <dgm:pt modelId="{9C099DDD-35EE-4F8B-9CD0-79407D4290BE}">
      <dgm:prSet/>
      <dgm:spPr/>
      <dgm:t>
        <a:bodyPr/>
        <a:lstStyle/>
        <a:p>
          <a:r>
            <a:rPr lang="en-US" dirty="0" smtClean="0"/>
            <a:t>Perform a quantitative factor separation analysis (Stein &amp; Alpert, 1978)</a:t>
          </a:r>
          <a:endParaRPr lang="en-US" dirty="0"/>
        </a:p>
      </dgm:t>
    </dgm:pt>
    <dgm:pt modelId="{2091A725-5016-49CA-AE38-DA623198B135}" type="parTrans" cxnId="{A5FD52E4-2979-447F-8C22-81B3CEBCA4B2}">
      <dgm:prSet/>
      <dgm:spPr/>
      <dgm:t>
        <a:bodyPr/>
        <a:lstStyle/>
        <a:p>
          <a:endParaRPr lang="en-US"/>
        </a:p>
      </dgm:t>
    </dgm:pt>
    <dgm:pt modelId="{906DE2AC-235F-46A3-9BF8-669A0B8921B3}" type="sibTrans" cxnId="{A5FD52E4-2979-447F-8C22-81B3CEBCA4B2}">
      <dgm:prSet/>
      <dgm:spPr/>
      <dgm:t>
        <a:bodyPr/>
        <a:lstStyle/>
        <a:p>
          <a:endParaRPr lang="en-US"/>
        </a:p>
      </dgm:t>
    </dgm:pt>
    <dgm:pt modelId="{A1DDEFE4-9955-AB4B-8D05-ACC8FBD155FD}">
      <dgm:prSet/>
      <dgm:spPr/>
      <dgm:t>
        <a:bodyPr/>
        <a:lstStyle/>
        <a:p>
          <a:r>
            <a:rPr lang="en-US" dirty="0" smtClean="0"/>
            <a:t>Determine statistical significance of differences found</a:t>
          </a:r>
          <a:endParaRPr lang="en-US" dirty="0"/>
        </a:p>
      </dgm:t>
    </dgm:pt>
    <dgm:pt modelId="{B0CCDA27-5A11-8E4B-B6AD-79669D273FAF}" type="parTrans" cxnId="{460F2733-91CA-2147-B55D-03BE6CBAB0E3}">
      <dgm:prSet/>
      <dgm:spPr/>
      <dgm:t>
        <a:bodyPr/>
        <a:lstStyle/>
        <a:p>
          <a:endParaRPr lang="en-US"/>
        </a:p>
      </dgm:t>
    </dgm:pt>
    <dgm:pt modelId="{03ABBAAF-4268-2742-A5FE-CBB3CB8FEDC8}" type="sibTrans" cxnId="{460F2733-91CA-2147-B55D-03BE6CBAB0E3}">
      <dgm:prSet/>
      <dgm:spPr/>
      <dgm:t>
        <a:bodyPr/>
        <a:lstStyle/>
        <a:p>
          <a:endParaRPr lang="en-US"/>
        </a:p>
      </dgm:t>
    </dgm:pt>
    <dgm:pt modelId="{39B6DDC3-D6DF-499A-A7FE-3C42257FDE88}" type="pres">
      <dgm:prSet presAssocID="{CF5920CE-4840-457D-ACDB-ED96ECAADBD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DD8B5E-811D-4A68-A1C6-44FCCFD04DC1}" type="pres">
      <dgm:prSet presAssocID="{A81A198F-4175-4E5B-80E0-51E75FF763EC}" presName="parentLin" presStyleCnt="0"/>
      <dgm:spPr/>
    </dgm:pt>
    <dgm:pt modelId="{2DA8200E-3CB8-47DF-8DFD-199600EF8586}" type="pres">
      <dgm:prSet presAssocID="{A81A198F-4175-4E5B-80E0-51E75FF763EC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CF547D97-9574-475A-986F-691A7898E4B3}" type="pres">
      <dgm:prSet presAssocID="{A81A198F-4175-4E5B-80E0-51E75FF763E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0D1C06-53C4-4ADA-ACDF-4A89A36FBEE0}" type="pres">
      <dgm:prSet presAssocID="{A81A198F-4175-4E5B-80E0-51E75FF763EC}" presName="negativeSpace" presStyleCnt="0"/>
      <dgm:spPr/>
    </dgm:pt>
    <dgm:pt modelId="{D82420BA-32F7-4F07-A8B1-6E885BD56606}" type="pres">
      <dgm:prSet presAssocID="{A81A198F-4175-4E5B-80E0-51E75FF763EC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043183-190C-4933-B100-0D977B356474}" type="pres">
      <dgm:prSet presAssocID="{38051801-7036-4DFB-B2B5-4F9E69096E2B}" presName="spaceBetweenRectangles" presStyleCnt="0"/>
      <dgm:spPr/>
    </dgm:pt>
    <dgm:pt modelId="{51EBD644-E382-4FD1-B5B3-24FCC30F5911}" type="pres">
      <dgm:prSet presAssocID="{2CCF92C0-4275-4C80-AB48-C2A7E24B80B2}" presName="parentLin" presStyleCnt="0"/>
      <dgm:spPr/>
    </dgm:pt>
    <dgm:pt modelId="{BEE0E904-74FC-4EC9-936E-B9297197A779}" type="pres">
      <dgm:prSet presAssocID="{2CCF92C0-4275-4C80-AB48-C2A7E24B80B2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A66263A6-EFA5-4626-AF98-84E0BFFD2E4C}" type="pres">
      <dgm:prSet presAssocID="{2CCF92C0-4275-4C80-AB48-C2A7E24B80B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3077BD-6ECD-4221-9584-054D5198BC1B}" type="pres">
      <dgm:prSet presAssocID="{2CCF92C0-4275-4C80-AB48-C2A7E24B80B2}" presName="negativeSpace" presStyleCnt="0"/>
      <dgm:spPr/>
    </dgm:pt>
    <dgm:pt modelId="{9A3C7A94-474B-4709-B2E7-9DEEFDB1E21D}" type="pres">
      <dgm:prSet presAssocID="{2CCF92C0-4275-4C80-AB48-C2A7E24B80B2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93691E-6796-4146-B3E9-A6D76BFEF586}" type="pres">
      <dgm:prSet presAssocID="{0FA12226-16EE-4053-9596-B9C9AF5013CC}" presName="spaceBetweenRectangles" presStyleCnt="0"/>
      <dgm:spPr/>
    </dgm:pt>
    <dgm:pt modelId="{46DD4780-5966-4200-9734-91A1D957B23B}" type="pres">
      <dgm:prSet presAssocID="{A9608852-F349-4DB7-9EA2-CD9D5133FC05}" presName="parentLin" presStyleCnt="0"/>
      <dgm:spPr/>
    </dgm:pt>
    <dgm:pt modelId="{3254EDBF-2265-4075-B76B-64896D526C53}" type="pres">
      <dgm:prSet presAssocID="{A9608852-F349-4DB7-9EA2-CD9D5133FC05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45902409-0D49-4297-990F-96D7ED553F93}" type="pres">
      <dgm:prSet presAssocID="{A9608852-F349-4DB7-9EA2-CD9D5133FC0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FA3460-5128-4BCC-BE72-4F43941E786D}" type="pres">
      <dgm:prSet presAssocID="{A9608852-F349-4DB7-9EA2-CD9D5133FC05}" presName="negativeSpace" presStyleCnt="0"/>
      <dgm:spPr/>
    </dgm:pt>
    <dgm:pt modelId="{1C0A7083-F3AE-4C43-8826-508585CCC9C8}" type="pres">
      <dgm:prSet presAssocID="{A9608852-F349-4DB7-9EA2-CD9D5133FC05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AAC28A-21E3-4D53-9C5C-308C85F82030}" srcId="{A9608852-F349-4DB7-9EA2-CD9D5133FC05}" destId="{DB3D33A0-31EA-4575-B412-5280D9F62287}" srcOrd="1" destOrd="0" parTransId="{81B7C993-31B8-42D5-8D54-F04E4CB5DA47}" sibTransId="{0AAA28FE-642A-4E36-B46B-5A6F911D00EF}"/>
    <dgm:cxn modelId="{01BD7FEF-B5B8-4B70-A37C-4DDE4B1A1B2A}" type="presOf" srcId="{A9608852-F349-4DB7-9EA2-CD9D5133FC05}" destId="{3254EDBF-2265-4075-B76B-64896D526C53}" srcOrd="0" destOrd="0" presId="urn:microsoft.com/office/officeart/2005/8/layout/list1"/>
    <dgm:cxn modelId="{AF69CCFD-E758-4EBB-9D44-52329F998890}" type="presOf" srcId="{CF5920CE-4840-457D-ACDB-ED96ECAADBD7}" destId="{39B6DDC3-D6DF-499A-A7FE-3C42257FDE88}" srcOrd="0" destOrd="0" presId="urn:microsoft.com/office/officeart/2005/8/layout/list1"/>
    <dgm:cxn modelId="{3DAE3D08-7B17-4640-B97F-32A4749CFE10}" type="presOf" srcId="{A81A198F-4175-4E5B-80E0-51E75FF763EC}" destId="{2DA8200E-3CB8-47DF-8DFD-199600EF8586}" srcOrd="0" destOrd="0" presId="urn:microsoft.com/office/officeart/2005/8/layout/list1"/>
    <dgm:cxn modelId="{BB9DB29F-91A8-46F6-AA35-617CBDDE93CC}" type="presOf" srcId="{0FF43B45-345B-411F-8927-D7A5CFD4AF7F}" destId="{9A3C7A94-474B-4709-B2E7-9DEEFDB1E21D}" srcOrd="0" destOrd="0" presId="urn:microsoft.com/office/officeart/2005/8/layout/list1"/>
    <dgm:cxn modelId="{A94C6C40-C569-4ACF-BE2F-1EACDA2E1FD0}" type="presOf" srcId="{A81A198F-4175-4E5B-80E0-51E75FF763EC}" destId="{CF547D97-9574-475A-986F-691A7898E4B3}" srcOrd="1" destOrd="0" presId="urn:microsoft.com/office/officeart/2005/8/layout/list1"/>
    <dgm:cxn modelId="{460F2733-91CA-2147-B55D-03BE6CBAB0E3}" srcId="{A81A198F-4175-4E5B-80E0-51E75FF763EC}" destId="{A1DDEFE4-9955-AB4B-8D05-ACC8FBD155FD}" srcOrd="4" destOrd="0" parTransId="{B0CCDA27-5A11-8E4B-B6AD-79669D273FAF}" sibTransId="{03ABBAAF-4268-2742-A5FE-CBB3CB8FEDC8}"/>
    <dgm:cxn modelId="{09D6F294-51DF-445C-963D-F3D94D3F683E}" srcId="{CF5920CE-4840-457D-ACDB-ED96ECAADBD7}" destId="{2CCF92C0-4275-4C80-AB48-C2A7E24B80B2}" srcOrd="1" destOrd="0" parTransId="{151D274C-F322-4B43-8732-D40B9CC842DE}" sibTransId="{0FA12226-16EE-4053-9596-B9C9AF5013CC}"/>
    <dgm:cxn modelId="{F9F391B1-2C95-45FE-8DA1-488ADA8C6D22}" srcId="{A9608852-F349-4DB7-9EA2-CD9D5133FC05}" destId="{A3F1F176-15DB-4F10-907D-5C803D64C803}" srcOrd="0" destOrd="0" parTransId="{B2D7A334-3128-4517-8554-6B7168611F91}" sibTransId="{7079CC06-6529-4224-B7C3-B11B2EFC158F}"/>
    <dgm:cxn modelId="{84E4DECB-EE7E-4D8E-8566-0E60D8F4F0B4}" type="presOf" srcId="{62E2F61F-9E32-48EB-9E36-ED5F92E4D908}" destId="{9A3C7A94-474B-4709-B2E7-9DEEFDB1E21D}" srcOrd="0" destOrd="1" presId="urn:microsoft.com/office/officeart/2005/8/layout/list1"/>
    <dgm:cxn modelId="{A5FD52E4-2979-447F-8C22-81B3CEBCA4B2}" srcId="{A81A198F-4175-4E5B-80E0-51E75FF763EC}" destId="{9C099DDD-35EE-4F8B-9CD0-79407D4290BE}" srcOrd="3" destOrd="0" parTransId="{2091A725-5016-49CA-AE38-DA623198B135}" sibTransId="{906DE2AC-235F-46A3-9BF8-669A0B8921B3}"/>
    <dgm:cxn modelId="{C07C3295-B3C6-4532-971D-A612C619A876}" srcId="{A81A198F-4175-4E5B-80E0-51E75FF763EC}" destId="{95BB7B4E-CF07-40CB-9522-AC0380D4CE5A}" srcOrd="2" destOrd="0" parTransId="{DA045A42-7230-462A-9BC0-548725708801}" sibTransId="{8CC0C973-242B-47A2-BBEC-0B2F494318F2}"/>
    <dgm:cxn modelId="{8965AA1F-2328-4C1A-9275-68D3122B13A6}" type="presOf" srcId="{95BB7B4E-CF07-40CB-9522-AC0380D4CE5A}" destId="{D82420BA-32F7-4F07-A8B1-6E885BD56606}" srcOrd="0" destOrd="2" presId="urn:microsoft.com/office/officeart/2005/8/layout/list1"/>
    <dgm:cxn modelId="{2F14F490-5EDA-4B32-9B2D-64AF7B6A0A0A}" type="presOf" srcId="{A1DDEFE4-9955-AB4B-8D05-ACC8FBD155FD}" destId="{D82420BA-32F7-4F07-A8B1-6E885BD56606}" srcOrd="0" destOrd="4" presId="urn:microsoft.com/office/officeart/2005/8/layout/list1"/>
    <dgm:cxn modelId="{E5E53010-5BB0-4363-8255-0EB2AB293C1A}" type="presOf" srcId="{DB3D33A0-31EA-4575-B412-5280D9F62287}" destId="{1C0A7083-F3AE-4C43-8826-508585CCC9C8}" srcOrd="0" destOrd="1" presId="urn:microsoft.com/office/officeart/2005/8/layout/list1"/>
    <dgm:cxn modelId="{A6F467B5-3191-4D9C-AC09-77D3AE9A6856}" srcId="{CF5920CE-4840-457D-ACDB-ED96ECAADBD7}" destId="{A81A198F-4175-4E5B-80E0-51E75FF763EC}" srcOrd="0" destOrd="0" parTransId="{193A581A-7E4A-4A0E-A6A6-6D53F002D305}" sibTransId="{38051801-7036-4DFB-B2B5-4F9E69096E2B}"/>
    <dgm:cxn modelId="{F9371AAC-6CD7-4FFF-AC9C-0C01CD02DF76}" srcId="{2CCF92C0-4275-4C80-AB48-C2A7E24B80B2}" destId="{0FF43B45-345B-411F-8927-D7A5CFD4AF7F}" srcOrd="0" destOrd="0" parTransId="{7FD7D24C-C885-4839-8E2D-315AD68E338B}" sibTransId="{525A0091-15B4-4E8F-B0FB-355FDD30DDF0}"/>
    <dgm:cxn modelId="{802C9E1C-4466-47B8-8357-A2F7A066F6E8}" srcId="{2CCF92C0-4275-4C80-AB48-C2A7E24B80B2}" destId="{62E2F61F-9E32-48EB-9E36-ED5F92E4D908}" srcOrd="1" destOrd="0" parTransId="{3151DA04-8020-4B21-9C12-45B3B3EAA31C}" sibTransId="{941B7AAE-3D7E-49AF-A513-452C7359EE11}"/>
    <dgm:cxn modelId="{68C26BE8-FFDA-40C2-9DE0-73B38C3E3FA1}" type="presOf" srcId="{9C099DDD-35EE-4F8B-9CD0-79407D4290BE}" destId="{D82420BA-32F7-4F07-A8B1-6E885BD56606}" srcOrd="0" destOrd="3" presId="urn:microsoft.com/office/officeart/2005/8/layout/list1"/>
    <dgm:cxn modelId="{7ABB0583-ABAC-42D1-8D24-3183E008B7C4}" srcId="{CF5920CE-4840-457D-ACDB-ED96ECAADBD7}" destId="{A9608852-F349-4DB7-9EA2-CD9D5133FC05}" srcOrd="2" destOrd="0" parTransId="{8D6F10F2-76B1-48A7-B0F5-3BFCA220AEF7}" sibTransId="{E64535B0-6452-4B5E-8573-21C6E711BF71}"/>
    <dgm:cxn modelId="{70A38766-52AF-44E4-9014-276EE526DF64}" type="presOf" srcId="{BD4CB6EA-6AAE-4E01-96C3-05DC119EDA9B}" destId="{D82420BA-32F7-4F07-A8B1-6E885BD56606}" srcOrd="0" destOrd="1" presId="urn:microsoft.com/office/officeart/2005/8/layout/list1"/>
    <dgm:cxn modelId="{701F7B1F-3D72-49B3-A85F-D1759CD40177}" srcId="{A81A198F-4175-4E5B-80E0-51E75FF763EC}" destId="{8567ADA5-7743-44CE-80D3-F272DD8168E3}" srcOrd="0" destOrd="0" parTransId="{58E82B15-E1E2-4739-94AF-82BD1944FD62}" sibTransId="{12B0206E-2664-4CDE-8785-F6D3A32EE0CF}"/>
    <dgm:cxn modelId="{179C0141-5904-4053-A351-E134924036AF}" type="presOf" srcId="{2CCF92C0-4275-4C80-AB48-C2A7E24B80B2}" destId="{A66263A6-EFA5-4626-AF98-84E0BFFD2E4C}" srcOrd="1" destOrd="0" presId="urn:microsoft.com/office/officeart/2005/8/layout/list1"/>
    <dgm:cxn modelId="{6DA7C496-CF40-4BAF-AAC7-FEFBA4C569D7}" type="presOf" srcId="{A3F1F176-15DB-4F10-907D-5C803D64C803}" destId="{1C0A7083-F3AE-4C43-8826-508585CCC9C8}" srcOrd="0" destOrd="0" presId="urn:microsoft.com/office/officeart/2005/8/layout/list1"/>
    <dgm:cxn modelId="{014B1F95-4789-4858-A8EA-BEE3D285F83B}" srcId="{A81A198F-4175-4E5B-80E0-51E75FF763EC}" destId="{BD4CB6EA-6AAE-4E01-96C3-05DC119EDA9B}" srcOrd="1" destOrd="0" parTransId="{8B55A4C9-1F46-467A-BEF0-339318E22EC3}" sibTransId="{A384EC77-3DBA-41CF-8E7D-250322B4FF31}"/>
    <dgm:cxn modelId="{19E4AAD1-1339-404B-AEF2-B4389B811602}" type="presOf" srcId="{A9608852-F349-4DB7-9EA2-CD9D5133FC05}" destId="{45902409-0D49-4297-990F-96D7ED553F93}" srcOrd="1" destOrd="0" presId="urn:microsoft.com/office/officeart/2005/8/layout/list1"/>
    <dgm:cxn modelId="{58899271-5AE0-48C3-AA06-0AA94930BD02}" type="presOf" srcId="{8567ADA5-7743-44CE-80D3-F272DD8168E3}" destId="{D82420BA-32F7-4F07-A8B1-6E885BD56606}" srcOrd="0" destOrd="0" presId="urn:microsoft.com/office/officeart/2005/8/layout/list1"/>
    <dgm:cxn modelId="{D84BB68C-EA3F-4C30-9E9B-D866061C2C49}" type="presOf" srcId="{2CCF92C0-4275-4C80-AB48-C2A7E24B80B2}" destId="{BEE0E904-74FC-4EC9-936E-B9297197A779}" srcOrd="0" destOrd="0" presId="urn:microsoft.com/office/officeart/2005/8/layout/list1"/>
    <dgm:cxn modelId="{2D72455F-4240-4F63-8078-3BB61CD862DD}" type="presParOf" srcId="{39B6DDC3-D6DF-499A-A7FE-3C42257FDE88}" destId="{E2DD8B5E-811D-4A68-A1C6-44FCCFD04DC1}" srcOrd="0" destOrd="0" presId="urn:microsoft.com/office/officeart/2005/8/layout/list1"/>
    <dgm:cxn modelId="{2F7F5A42-1A2C-4C8E-80EC-C771B0D532AB}" type="presParOf" srcId="{E2DD8B5E-811D-4A68-A1C6-44FCCFD04DC1}" destId="{2DA8200E-3CB8-47DF-8DFD-199600EF8586}" srcOrd="0" destOrd="0" presId="urn:microsoft.com/office/officeart/2005/8/layout/list1"/>
    <dgm:cxn modelId="{AF5986AC-6807-4CE5-A2EB-48FC01357EBF}" type="presParOf" srcId="{E2DD8B5E-811D-4A68-A1C6-44FCCFD04DC1}" destId="{CF547D97-9574-475A-986F-691A7898E4B3}" srcOrd="1" destOrd="0" presId="urn:microsoft.com/office/officeart/2005/8/layout/list1"/>
    <dgm:cxn modelId="{5F57E21B-0155-4D9A-B8F2-D899BEDB64DE}" type="presParOf" srcId="{39B6DDC3-D6DF-499A-A7FE-3C42257FDE88}" destId="{500D1C06-53C4-4ADA-ACDF-4A89A36FBEE0}" srcOrd="1" destOrd="0" presId="urn:microsoft.com/office/officeart/2005/8/layout/list1"/>
    <dgm:cxn modelId="{58641C86-DB3E-43ED-9230-180D49C4DF3C}" type="presParOf" srcId="{39B6DDC3-D6DF-499A-A7FE-3C42257FDE88}" destId="{D82420BA-32F7-4F07-A8B1-6E885BD56606}" srcOrd="2" destOrd="0" presId="urn:microsoft.com/office/officeart/2005/8/layout/list1"/>
    <dgm:cxn modelId="{9019EE80-A0A9-4149-8B3E-E460B56371D1}" type="presParOf" srcId="{39B6DDC3-D6DF-499A-A7FE-3C42257FDE88}" destId="{27043183-190C-4933-B100-0D977B356474}" srcOrd="3" destOrd="0" presId="urn:microsoft.com/office/officeart/2005/8/layout/list1"/>
    <dgm:cxn modelId="{937E2D83-D4F5-4570-AB02-D4917F5CCEC3}" type="presParOf" srcId="{39B6DDC3-D6DF-499A-A7FE-3C42257FDE88}" destId="{51EBD644-E382-4FD1-B5B3-24FCC30F5911}" srcOrd="4" destOrd="0" presId="urn:microsoft.com/office/officeart/2005/8/layout/list1"/>
    <dgm:cxn modelId="{3BA28DD1-EEE7-4FF8-AA4F-A923496364E0}" type="presParOf" srcId="{51EBD644-E382-4FD1-B5B3-24FCC30F5911}" destId="{BEE0E904-74FC-4EC9-936E-B9297197A779}" srcOrd="0" destOrd="0" presId="urn:microsoft.com/office/officeart/2005/8/layout/list1"/>
    <dgm:cxn modelId="{2210F3EB-C2C4-4139-83A9-463D38F32288}" type="presParOf" srcId="{51EBD644-E382-4FD1-B5B3-24FCC30F5911}" destId="{A66263A6-EFA5-4626-AF98-84E0BFFD2E4C}" srcOrd="1" destOrd="0" presId="urn:microsoft.com/office/officeart/2005/8/layout/list1"/>
    <dgm:cxn modelId="{B910A1A5-D213-4165-8E5D-F5414451A085}" type="presParOf" srcId="{39B6DDC3-D6DF-499A-A7FE-3C42257FDE88}" destId="{123077BD-6ECD-4221-9584-054D5198BC1B}" srcOrd="5" destOrd="0" presId="urn:microsoft.com/office/officeart/2005/8/layout/list1"/>
    <dgm:cxn modelId="{C5E51E47-8A24-4A75-9E1E-5B663761C9CC}" type="presParOf" srcId="{39B6DDC3-D6DF-499A-A7FE-3C42257FDE88}" destId="{9A3C7A94-474B-4709-B2E7-9DEEFDB1E21D}" srcOrd="6" destOrd="0" presId="urn:microsoft.com/office/officeart/2005/8/layout/list1"/>
    <dgm:cxn modelId="{FEFEB69F-D5F7-4382-ADDB-EB2644D87575}" type="presParOf" srcId="{39B6DDC3-D6DF-499A-A7FE-3C42257FDE88}" destId="{0593691E-6796-4146-B3E9-A6D76BFEF586}" srcOrd="7" destOrd="0" presId="urn:microsoft.com/office/officeart/2005/8/layout/list1"/>
    <dgm:cxn modelId="{50AC2AA2-1130-421D-834D-B1FE80F369D3}" type="presParOf" srcId="{39B6DDC3-D6DF-499A-A7FE-3C42257FDE88}" destId="{46DD4780-5966-4200-9734-91A1D957B23B}" srcOrd="8" destOrd="0" presId="urn:microsoft.com/office/officeart/2005/8/layout/list1"/>
    <dgm:cxn modelId="{54131B5C-3712-4D5B-A5F8-C5169EF2AD27}" type="presParOf" srcId="{46DD4780-5966-4200-9734-91A1D957B23B}" destId="{3254EDBF-2265-4075-B76B-64896D526C53}" srcOrd="0" destOrd="0" presId="urn:microsoft.com/office/officeart/2005/8/layout/list1"/>
    <dgm:cxn modelId="{E1041851-C854-4DE1-BD6F-252AAF381870}" type="presParOf" srcId="{46DD4780-5966-4200-9734-91A1D957B23B}" destId="{45902409-0D49-4297-990F-96D7ED553F93}" srcOrd="1" destOrd="0" presId="urn:microsoft.com/office/officeart/2005/8/layout/list1"/>
    <dgm:cxn modelId="{D6A689F6-3746-4818-B053-29417C71539F}" type="presParOf" srcId="{39B6DDC3-D6DF-499A-A7FE-3C42257FDE88}" destId="{1CFA3460-5128-4BCC-BE72-4F43941E786D}" srcOrd="9" destOrd="0" presId="urn:microsoft.com/office/officeart/2005/8/layout/list1"/>
    <dgm:cxn modelId="{343092DA-6D06-412F-8760-654DAC1CAC90}" type="presParOf" srcId="{39B6DDC3-D6DF-499A-A7FE-3C42257FDE88}" destId="{1C0A7083-F3AE-4C43-8826-508585CCC9C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420BA-32F7-4F07-A8B1-6E885BD56606}">
      <dsp:nvSpPr>
        <dsp:cNvPr id="0" name=""/>
        <dsp:cNvSpPr/>
      </dsp:nvSpPr>
      <dsp:spPr>
        <a:xfrm>
          <a:off x="0" y="306284"/>
          <a:ext cx="8839199" cy="1644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6020" tIns="374904" rIns="68602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Sap-flux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Xylem pressure potential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/>
            <a:t>Dendrometer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Soil moisture</a:t>
          </a:r>
          <a:endParaRPr lang="en-US" sz="1800" kern="1200" dirty="0"/>
        </a:p>
      </dsp:txBody>
      <dsp:txXfrm>
        <a:off x="0" y="306284"/>
        <a:ext cx="8839199" cy="1644300"/>
      </dsp:txXfrm>
    </dsp:sp>
    <dsp:sp modelId="{CF547D97-9574-475A-986F-691A7898E4B3}">
      <dsp:nvSpPr>
        <dsp:cNvPr id="0" name=""/>
        <dsp:cNvSpPr/>
      </dsp:nvSpPr>
      <dsp:spPr>
        <a:xfrm>
          <a:off x="441960" y="40604"/>
          <a:ext cx="6187440" cy="5313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Evapotranspiration</a:t>
          </a:r>
          <a:endParaRPr lang="en-US" sz="1800" kern="1200" dirty="0"/>
        </a:p>
      </dsp:txBody>
      <dsp:txXfrm>
        <a:off x="467899" y="66543"/>
        <a:ext cx="6135562" cy="479482"/>
      </dsp:txXfrm>
    </dsp:sp>
    <dsp:sp modelId="{9A3C7A94-474B-4709-B2E7-9DEEFDB1E21D}">
      <dsp:nvSpPr>
        <dsp:cNvPr id="0" name=""/>
        <dsp:cNvSpPr/>
      </dsp:nvSpPr>
      <dsp:spPr>
        <a:xfrm>
          <a:off x="0" y="2313464"/>
          <a:ext cx="8839199" cy="10489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568678"/>
              <a:satOff val="-2344"/>
              <a:lumOff val="-49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6020" tIns="374904" rIns="68602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Salinity sensor/equipment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Lake level sensor/monitor</a:t>
          </a:r>
          <a:endParaRPr lang="en-US" sz="1800" kern="1200" dirty="0"/>
        </a:p>
      </dsp:txBody>
      <dsp:txXfrm>
        <a:off x="0" y="2313464"/>
        <a:ext cx="8839199" cy="1048949"/>
      </dsp:txXfrm>
    </dsp:sp>
    <dsp:sp modelId="{A66263A6-EFA5-4626-AF98-84E0BFFD2E4C}">
      <dsp:nvSpPr>
        <dsp:cNvPr id="0" name=""/>
        <dsp:cNvSpPr/>
      </dsp:nvSpPr>
      <dsp:spPr>
        <a:xfrm>
          <a:off x="441960" y="2047784"/>
          <a:ext cx="6187440" cy="531360"/>
        </a:xfrm>
        <a:prstGeom prst="roundRect">
          <a:avLst/>
        </a:prstGeom>
        <a:gradFill rotWithShape="0">
          <a:gsLst>
            <a:gs pos="0">
              <a:schemeClr val="accent3">
                <a:hueOff val="-568678"/>
                <a:satOff val="-2344"/>
                <a:lumOff val="-491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-568678"/>
                <a:satOff val="-2344"/>
                <a:lumOff val="-491"/>
                <a:alphaOff val="0"/>
                <a:tint val="86000"/>
                <a:satMod val="115000"/>
              </a:schemeClr>
            </a:gs>
            <a:gs pos="100000">
              <a:schemeClr val="accent3">
                <a:hueOff val="-568678"/>
                <a:satOff val="-2344"/>
                <a:lumOff val="-491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-568678"/>
              <a:satOff val="-2344"/>
              <a:lumOff val="-491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At the lake</a:t>
          </a:r>
          <a:endParaRPr lang="en-US" sz="1800" kern="1200" dirty="0"/>
        </a:p>
      </dsp:txBody>
      <dsp:txXfrm>
        <a:off x="467899" y="2073723"/>
        <a:ext cx="6135562" cy="479482"/>
      </dsp:txXfrm>
    </dsp:sp>
    <dsp:sp modelId="{1C0A7083-F3AE-4C43-8826-508585CCC9C8}">
      <dsp:nvSpPr>
        <dsp:cNvPr id="0" name=""/>
        <dsp:cNvSpPr/>
      </dsp:nvSpPr>
      <dsp:spPr>
        <a:xfrm>
          <a:off x="0" y="3725295"/>
          <a:ext cx="8839199" cy="1644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1137357"/>
              <a:satOff val="-4689"/>
              <a:lumOff val="-98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6020" tIns="374904" rIns="68602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Rain gauges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smtClean="0"/>
            <a:t>Fog gauges</a:t>
          </a:r>
          <a:endParaRPr lang="en-US" sz="1800" kern="1200" dirty="0" smtClean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Wind speed/direction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/>
            <a:t>Photosynthetically</a:t>
          </a:r>
          <a:r>
            <a:rPr lang="en-US" sz="1800" kern="1200" dirty="0" smtClean="0"/>
            <a:t> Active Radiation (PAR) sensors</a:t>
          </a:r>
        </a:p>
      </dsp:txBody>
      <dsp:txXfrm>
        <a:off x="0" y="3725295"/>
        <a:ext cx="8839199" cy="1644300"/>
      </dsp:txXfrm>
    </dsp:sp>
    <dsp:sp modelId="{45902409-0D49-4297-990F-96D7ED553F93}">
      <dsp:nvSpPr>
        <dsp:cNvPr id="0" name=""/>
        <dsp:cNvSpPr/>
      </dsp:nvSpPr>
      <dsp:spPr>
        <a:xfrm>
          <a:off x="441960" y="3459614"/>
          <a:ext cx="6187440" cy="531360"/>
        </a:xfrm>
        <a:prstGeom prst="roundRect">
          <a:avLst/>
        </a:prstGeom>
        <a:gradFill rotWithShape="0">
          <a:gsLst>
            <a:gs pos="0">
              <a:schemeClr val="accent3">
                <a:hueOff val="-1137357"/>
                <a:satOff val="-4689"/>
                <a:lumOff val="-983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-1137357"/>
                <a:satOff val="-4689"/>
                <a:lumOff val="-983"/>
                <a:alphaOff val="0"/>
                <a:tint val="86000"/>
                <a:satMod val="115000"/>
              </a:schemeClr>
            </a:gs>
            <a:gs pos="100000">
              <a:schemeClr val="accent3">
                <a:hueOff val="-1137357"/>
                <a:satOff val="-4689"/>
                <a:lumOff val="-983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-1137357"/>
              <a:satOff val="-4689"/>
              <a:lumOff val="-983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Climate</a:t>
          </a:r>
          <a:endParaRPr lang="en-US" sz="1800" kern="1200" dirty="0"/>
        </a:p>
      </dsp:txBody>
      <dsp:txXfrm>
        <a:off x="467899" y="3485553"/>
        <a:ext cx="6135562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420BA-32F7-4F07-A8B1-6E885BD56606}">
      <dsp:nvSpPr>
        <dsp:cNvPr id="0" name=""/>
        <dsp:cNvSpPr/>
      </dsp:nvSpPr>
      <dsp:spPr>
        <a:xfrm>
          <a:off x="0" y="345840"/>
          <a:ext cx="8839199" cy="1820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6020" tIns="354076" rIns="68602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Perform simulation for April 2012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Incorporate LCLU change into current simulations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Incorporate different SST values for the periods simulated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Perform a quantitative factor separation analysis (Stein &amp; Alpert, 1978)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Determine statistical significance of differences found</a:t>
          </a:r>
          <a:endParaRPr lang="en-US" sz="1700" kern="1200" dirty="0"/>
        </a:p>
      </dsp:txBody>
      <dsp:txXfrm>
        <a:off x="0" y="345840"/>
        <a:ext cx="8839199" cy="1820700"/>
      </dsp:txXfrm>
    </dsp:sp>
    <dsp:sp modelId="{CF547D97-9574-475A-986F-691A7898E4B3}">
      <dsp:nvSpPr>
        <dsp:cNvPr id="0" name=""/>
        <dsp:cNvSpPr/>
      </dsp:nvSpPr>
      <dsp:spPr>
        <a:xfrm>
          <a:off x="441960" y="94920"/>
          <a:ext cx="6187440" cy="5018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Monthly ERS simulations</a:t>
          </a:r>
          <a:endParaRPr lang="en-US" sz="1700" kern="1200" dirty="0"/>
        </a:p>
      </dsp:txBody>
      <dsp:txXfrm>
        <a:off x="466458" y="119418"/>
        <a:ext cx="6138444" cy="452844"/>
      </dsp:txXfrm>
    </dsp:sp>
    <dsp:sp modelId="{9A3C7A94-474B-4709-B2E7-9DEEFDB1E21D}">
      <dsp:nvSpPr>
        <dsp:cNvPr id="0" name=""/>
        <dsp:cNvSpPr/>
      </dsp:nvSpPr>
      <dsp:spPr>
        <a:xfrm>
          <a:off x="0" y="2509260"/>
          <a:ext cx="8839199" cy="12316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568678"/>
              <a:satOff val="-2344"/>
              <a:lumOff val="-49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6020" tIns="354076" rIns="68602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Incorporate, and update when appropriate, atmospheric conditions, LCLU specifications, SST information, and other variables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Perform trend analysis and comparison with observations</a:t>
          </a:r>
          <a:endParaRPr lang="en-US" sz="1700" kern="1200" dirty="0"/>
        </a:p>
      </dsp:txBody>
      <dsp:txXfrm>
        <a:off x="0" y="2509260"/>
        <a:ext cx="8839199" cy="1231649"/>
      </dsp:txXfrm>
    </dsp:sp>
    <dsp:sp modelId="{A66263A6-EFA5-4626-AF98-84E0BFFD2E4C}">
      <dsp:nvSpPr>
        <dsp:cNvPr id="0" name=""/>
        <dsp:cNvSpPr/>
      </dsp:nvSpPr>
      <dsp:spPr>
        <a:xfrm>
          <a:off x="441960" y="2258339"/>
          <a:ext cx="6187440" cy="501840"/>
        </a:xfrm>
        <a:prstGeom prst="roundRect">
          <a:avLst/>
        </a:prstGeom>
        <a:gradFill rotWithShape="0">
          <a:gsLst>
            <a:gs pos="0">
              <a:schemeClr val="accent3">
                <a:hueOff val="-568678"/>
                <a:satOff val="-2344"/>
                <a:lumOff val="-491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-568678"/>
                <a:satOff val="-2344"/>
                <a:lumOff val="-491"/>
                <a:alphaOff val="0"/>
                <a:tint val="86000"/>
                <a:satMod val="115000"/>
              </a:schemeClr>
            </a:gs>
            <a:gs pos="100000">
              <a:schemeClr val="accent3">
                <a:hueOff val="-568678"/>
                <a:satOff val="-2344"/>
                <a:lumOff val="-491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-568678"/>
              <a:satOff val="-2344"/>
              <a:lumOff val="-491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Complete 1980-2012 simulation</a:t>
          </a:r>
          <a:endParaRPr lang="en-US" sz="1700" kern="1200" dirty="0"/>
        </a:p>
      </dsp:txBody>
      <dsp:txXfrm>
        <a:off x="466458" y="2282837"/>
        <a:ext cx="6138444" cy="452844"/>
      </dsp:txXfrm>
    </dsp:sp>
    <dsp:sp modelId="{1C0A7083-F3AE-4C43-8826-508585CCC9C8}">
      <dsp:nvSpPr>
        <dsp:cNvPr id="0" name=""/>
        <dsp:cNvSpPr/>
      </dsp:nvSpPr>
      <dsp:spPr>
        <a:xfrm>
          <a:off x="0" y="4083630"/>
          <a:ext cx="8839199" cy="12316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1137357"/>
              <a:satOff val="-4689"/>
              <a:lumOff val="-98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6020" tIns="354076" rIns="68602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Model change in lake water levels performing a simple water balance of the basin/lake/cloud forest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Lake water level (m) is a function of lake volume [h = f(</a:t>
          </a:r>
          <a:r>
            <a:rPr lang="en-US" sz="1700" i="1" kern="1200" dirty="0" smtClean="0"/>
            <a:t>V</a:t>
          </a:r>
          <a:r>
            <a:rPr lang="en-US" sz="1700" i="0" kern="1200" dirty="0" smtClean="0"/>
            <a:t>)]</a:t>
          </a:r>
          <a:endParaRPr lang="en-US" sz="1700" kern="1200" dirty="0" smtClean="0"/>
        </a:p>
      </dsp:txBody>
      <dsp:txXfrm>
        <a:off x="0" y="4083630"/>
        <a:ext cx="8839199" cy="1231649"/>
      </dsp:txXfrm>
    </dsp:sp>
    <dsp:sp modelId="{45902409-0D49-4297-990F-96D7ED553F93}">
      <dsp:nvSpPr>
        <dsp:cNvPr id="0" name=""/>
        <dsp:cNvSpPr/>
      </dsp:nvSpPr>
      <dsp:spPr>
        <a:xfrm>
          <a:off x="441960" y="3832710"/>
          <a:ext cx="6187440" cy="501840"/>
        </a:xfrm>
        <a:prstGeom prst="roundRect">
          <a:avLst/>
        </a:prstGeom>
        <a:gradFill rotWithShape="0">
          <a:gsLst>
            <a:gs pos="0">
              <a:schemeClr val="accent3">
                <a:hueOff val="-1137357"/>
                <a:satOff val="-4689"/>
                <a:lumOff val="-983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-1137357"/>
                <a:satOff val="-4689"/>
                <a:lumOff val="-983"/>
                <a:alphaOff val="0"/>
                <a:tint val="86000"/>
                <a:satMod val="115000"/>
              </a:schemeClr>
            </a:gs>
            <a:gs pos="100000">
              <a:schemeClr val="accent3">
                <a:hueOff val="-1137357"/>
                <a:satOff val="-4689"/>
                <a:lumOff val="-983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-1137357"/>
              <a:satOff val="-4689"/>
              <a:lumOff val="-983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Hydrological modeling</a:t>
          </a:r>
          <a:endParaRPr lang="en-US" sz="1700" kern="1200" dirty="0"/>
        </a:p>
      </dsp:txBody>
      <dsp:txXfrm>
        <a:off x="466458" y="3857208"/>
        <a:ext cx="6138444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6A27C-098E-46BE-A9D2-4DA1830E5E99}" type="datetimeFigureOut">
              <a:rPr lang="en-US" smtClean="0"/>
              <a:pPr/>
              <a:t>7/28/2012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20445-B00B-409B-86F8-7BB59D2DBA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22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37E72E-4217-4FEF-A08F-E8F1F583C06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C72FEF-B363-4688-9501-EDFAD8124FC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F2118-7F56-44EA-AE68-520CBE112FC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36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A1A1BBE-4DC3-4FC8-9908-574E476864AC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97CC88-75B7-47CC-8CA5-CB3A177F65DA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2A8F-B896-46A9-B12E-F96B3CA6C463}" type="datetime1">
              <a:rPr lang="en-US" smtClean="0"/>
              <a:t>7/28/2012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Lake Enriquillo Growth/CCNY/INTEC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FEBB-1559-4BD7-92D9-771A4E44B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8B98-A479-4A7C-88F8-FE612A1622AF}" type="datetime1">
              <a:rPr lang="en-US" smtClean="0"/>
              <a:t>7/28/2012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Lake Enriquillo Growth/CCNY/INTEC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FEBB-1559-4BD7-92D9-771A4E44B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4CBE1-D76F-4C35-966B-2CF7337679AF}" type="datetime1">
              <a:rPr lang="en-US" smtClean="0"/>
              <a:t>7/28/2012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Lake Enriquillo Growth/CCNY/INTEC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FEBB-1559-4BD7-92D9-771A4E44B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D603-31C7-4F20-948C-40877E1A9490}" type="datetime1">
              <a:rPr lang="en-US" smtClean="0"/>
              <a:t>7/28/2012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Lake Enriquillo Growth/CCNY/INTEC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FEBB-1559-4BD7-92D9-771A4E44B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7854-BFD6-499E-8ABC-900915E54B04}" type="datetime1">
              <a:rPr lang="en-US" smtClean="0"/>
              <a:t>7/28/2012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Lake Enriquillo Growth/CCNY/INTEC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FEBB-1559-4BD7-92D9-771A4E44B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1EFAB-649D-4301-A0FE-B429999FE25E}" type="datetime1">
              <a:rPr lang="en-US" smtClean="0"/>
              <a:t>7/28/2012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Lake Enriquillo Growth/CCNY/INTEC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FEBB-1559-4BD7-92D9-771A4E44B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24DC-C792-4844-8105-445A40A77E5C}" type="datetime1">
              <a:rPr lang="en-US" smtClean="0"/>
              <a:t>7/28/2012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Lake Enriquillo Growth/CCNY/INTEC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FEBB-1559-4BD7-92D9-771A4E44B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099B-4390-4B2E-A107-419FD3D74F28}" type="datetime1">
              <a:rPr lang="en-US" smtClean="0"/>
              <a:t>7/28/2012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Lake Enriquillo Growth/CCNY/INTEC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FEBB-1559-4BD7-92D9-771A4E44B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069A-DA2F-4F8F-853B-5A25D667E565}" type="datetime1">
              <a:rPr lang="en-US" smtClean="0"/>
              <a:t>7/28/2012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Lake Enriquillo Growth/CCNY/INTEC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FEBB-1559-4BD7-92D9-771A4E44B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B08-D6CC-461E-B8E0-7EC781761D3A}" type="datetime1">
              <a:rPr lang="en-US" smtClean="0"/>
              <a:t>7/28/2012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Lake Enriquillo Growth/CCNY/INTEC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FEBB-1559-4BD7-92D9-771A4E44B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DE71-841A-4197-96E8-3CB7E67D110A}" type="datetime1">
              <a:rPr lang="en-US" smtClean="0"/>
              <a:t>7/28/2012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Lake Enriquillo Growth/CCNY/INTEC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188FEBB-1559-4BD7-92D9-771A4E44B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9900616-7D29-4AB8-A05F-4C145B6A3C86}" type="datetime1">
              <a:rPr lang="en-US" smtClean="0"/>
              <a:t>7/28/2012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 smtClean="0"/>
              <a:t>Lake Enriquillo Growth/CCNY/INTEC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188FEBB-1559-4BD7-92D9-771A4E44B4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emf"/><Relationship Id="rId4" Type="http://schemas.openxmlformats.org/officeDocument/2006/relationships/oleObject" Target="../embeddings/Microsoft_Excel_97-2003_Worksheet2.xls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990600"/>
            <a:ext cx="9050594" cy="22098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/>
              <a:t>Lake Surface Area Changes in the </a:t>
            </a:r>
            <a:r>
              <a:rPr lang="en-US" sz="3200" dirty="0" err="1" smtClean="0"/>
              <a:t>Enriquillo</a:t>
            </a:r>
            <a:r>
              <a:rPr lang="en-US" sz="3200" dirty="0" smtClean="0"/>
              <a:t> Basin</a:t>
            </a:r>
            <a:br>
              <a:rPr lang="en-US" sz="3200" dirty="0" smtClean="0"/>
            </a:br>
            <a:r>
              <a:rPr lang="en-US" sz="3200" dirty="0" smtClean="0"/>
              <a:t>Scientific Causes </a:t>
            </a:r>
            <a:br>
              <a:rPr lang="en-US" sz="3200" dirty="0" smtClean="0"/>
            </a:br>
            <a:r>
              <a:rPr lang="en-US" sz="3200" dirty="0" smtClean="0"/>
              <a:t>&amp; Where we go from here?</a:t>
            </a:r>
            <a:endParaRPr lang="en-US" sz="1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352800"/>
            <a:ext cx="7854950" cy="1752600"/>
          </a:xfrm>
        </p:spPr>
        <p:txBody>
          <a:bodyPr>
            <a:normAutofit fontScale="70000" lnSpcReduction="20000"/>
          </a:bodyPr>
          <a:lstStyle/>
          <a:p>
            <a:pPr marR="0">
              <a:lnSpc>
                <a:spcPct val="90000"/>
              </a:lnSpc>
            </a:pPr>
            <a:r>
              <a:rPr lang="en-US" sz="2400" dirty="0" smtClean="0"/>
              <a:t>Jorge E González (CCNY)</a:t>
            </a:r>
          </a:p>
          <a:p>
            <a:pPr marR="0">
              <a:lnSpc>
                <a:spcPct val="90000"/>
              </a:lnSpc>
            </a:pPr>
            <a:r>
              <a:rPr lang="en-US" sz="2400" dirty="0" smtClean="0"/>
              <a:t>Daniel Comarazamy (CCNY)</a:t>
            </a:r>
          </a:p>
          <a:p>
            <a:pPr marR="0">
              <a:lnSpc>
                <a:spcPct val="90000"/>
              </a:lnSpc>
            </a:pPr>
            <a:r>
              <a:rPr lang="en-US" sz="2400" dirty="0" smtClean="0"/>
              <a:t>Equisha Glen (CCNY)</a:t>
            </a:r>
          </a:p>
          <a:p>
            <a:pPr marR="0">
              <a:lnSpc>
                <a:spcPct val="90000"/>
              </a:lnSpc>
            </a:pPr>
            <a:endParaRPr lang="en-US" sz="2400" dirty="0" smtClean="0"/>
          </a:p>
          <a:p>
            <a:pPr marR="0">
              <a:lnSpc>
                <a:spcPct val="90000"/>
              </a:lnSpc>
            </a:pPr>
            <a:endParaRPr lang="en-US" sz="2400" dirty="0" smtClean="0"/>
          </a:p>
          <a:p>
            <a:pPr marR="0">
              <a:lnSpc>
                <a:spcPct val="90000"/>
              </a:lnSpc>
            </a:pPr>
            <a:r>
              <a:rPr lang="en-US" sz="2400" dirty="0" smtClean="0"/>
              <a:t>Ricardo González (INTEC</a:t>
            </a:r>
            <a:r>
              <a:rPr lang="en-US" sz="2400" dirty="0" smtClean="0"/>
              <a:t>)</a:t>
            </a:r>
          </a:p>
          <a:p>
            <a:pPr marR="0">
              <a:lnSpc>
                <a:spcPct val="90000"/>
              </a:lnSpc>
            </a:pPr>
            <a:r>
              <a:rPr lang="en-US" sz="2400" dirty="0" smtClean="0"/>
              <a:t>Julio Roman (</a:t>
            </a:r>
            <a:r>
              <a:rPr lang="en-US" sz="2400" dirty="0" err="1" smtClean="0"/>
              <a:t>Medio</a:t>
            </a:r>
            <a:r>
              <a:rPr lang="en-US" sz="2400" dirty="0"/>
              <a:t> </a:t>
            </a:r>
            <a:r>
              <a:rPr lang="en-US" sz="2400" dirty="0" err="1" smtClean="0"/>
              <a:t>Ambiente</a:t>
            </a:r>
            <a:r>
              <a:rPr lang="en-US" sz="2400" dirty="0" smtClean="0"/>
              <a:t>)</a:t>
            </a:r>
            <a:r>
              <a:rPr lang="en-US" sz="2400" dirty="0" smtClean="0"/>
              <a:t> </a:t>
            </a: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62000" y="5257800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July 28, 2012</a:t>
            </a:r>
          </a:p>
          <a:p>
            <a:pPr algn="ctr"/>
            <a:r>
              <a:rPr lang="en-US" dirty="0" err="1" smtClean="0"/>
              <a:t>Instituto</a:t>
            </a:r>
            <a:r>
              <a:rPr lang="en-US" dirty="0" smtClean="0"/>
              <a:t> </a:t>
            </a:r>
            <a:r>
              <a:rPr lang="en-US" dirty="0" err="1" smtClean="0"/>
              <a:t>Tecnológico</a:t>
            </a:r>
            <a:r>
              <a:rPr lang="en-US" dirty="0" smtClean="0"/>
              <a:t> de Santo Domingo (INTEC)</a:t>
            </a:r>
          </a:p>
          <a:p>
            <a:pPr algn="ctr"/>
            <a:r>
              <a:rPr lang="en-US" dirty="0" smtClean="0"/>
              <a:t>The NOAA CREST Center of the City College of New York (CCNY)</a:t>
            </a:r>
            <a:endParaRPr lang="en-US" dirty="0"/>
          </a:p>
        </p:txBody>
      </p:sp>
      <p:pic>
        <p:nvPicPr>
          <p:cNvPr id="8" name="Picture 102" descr="Crest-NOAA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421194" cy="63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35" descr="ccny_logo_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70" y="0"/>
            <a:ext cx="1087437" cy="89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3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438"/>
            <a:ext cx="2590978" cy="69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Lake Enriquillo Growth/CCNY/INTEC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FEBB-1559-4BD7-92D9-771A4E44B43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895350"/>
          </a:xfrm>
        </p:spPr>
        <p:txBody>
          <a:bodyPr/>
          <a:lstStyle/>
          <a:p>
            <a:pPr eaLnBrk="1" hangingPunct="1"/>
            <a:r>
              <a:rPr lang="en-US" sz="4000" b="1" smtClean="0"/>
              <a:t>Local Precipitation: Monthly Average</a:t>
            </a:r>
          </a:p>
        </p:txBody>
      </p:sp>
      <p:sp>
        <p:nvSpPr>
          <p:cNvPr id="2052" name="Rectangle 3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 smtClean="0"/>
              <a:t>Climatological Seasonal Variation (</a:t>
            </a:r>
            <a:r>
              <a:rPr lang="en-US" sz="2000" dirty="0" err="1" smtClean="0"/>
              <a:t>Barahona</a:t>
            </a:r>
            <a:r>
              <a:rPr lang="en-US" sz="2000" dirty="0" smtClean="0"/>
              <a:t> &amp; Santo Domingo)</a:t>
            </a:r>
          </a:p>
          <a:p>
            <a:pPr lvl="1" eaLnBrk="1" hangingPunct="1"/>
            <a:r>
              <a:rPr lang="en-US" sz="2000" dirty="0" smtClean="0"/>
              <a:t>Dry season: December to March</a:t>
            </a:r>
          </a:p>
          <a:p>
            <a:pPr lvl="1" eaLnBrk="1" hangingPunct="1"/>
            <a:r>
              <a:rPr lang="en-US" sz="2000" dirty="0" smtClean="0"/>
              <a:t>Early rainfall: May to June</a:t>
            </a:r>
          </a:p>
          <a:p>
            <a:pPr lvl="1" eaLnBrk="1" hangingPunct="1"/>
            <a:r>
              <a:rPr lang="en-US" sz="2000" dirty="0" smtClean="0"/>
              <a:t>Late rainfall: August to November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028826"/>
              </p:ext>
            </p:extLst>
          </p:nvPr>
        </p:nvGraphicFramePr>
        <p:xfrm>
          <a:off x="533400" y="2895600"/>
          <a:ext cx="8058150" cy="370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6" name="Chart" r:id="rId5" imgW="8058049" imgH="4219643" progId="Excel.Sheet.8">
                  <p:embed/>
                </p:oleObj>
              </mc:Choice>
              <mc:Fallback>
                <p:oleObj name="Chart" r:id="rId5" imgW="8058049" imgH="4219643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895600"/>
                        <a:ext cx="8058150" cy="3709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447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/>
            <a:r>
              <a:rPr lang="en-US" sz="3200" b="1" smtClean="0"/>
              <a:t>Local Precipitation: 10-year Seasonal Variation</a:t>
            </a:r>
          </a:p>
        </p:txBody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867400"/>
          </a:xfrm>
        </p:spPr>
        <p:txBody>
          <a:bodyPr/>
          <a:lstStyle/>
          <a:p>
            <a:pPr eaLnBrk="1" hangingPunct="1"/>
            <a:r>
              <a:rPr lang="en-US" sz="2200" dirty="0" smtClean="0"/>
              <a:t> 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10% </a:t>
            </a:r>
            <a:r>
              <a:rPr lang="en-US" sz="2200" dirty="0" smtClean="0"/>
              <a:t>and 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16% </a:t>
            </a:r>
            <a:r>
              <a:rPr lang="en-US" sz="2200" dirty="0" smtClean="0"/>
              <a:t>increase in early and late fall season, respectively, between 1980-1989  and 2000-2009 period</a:t>
            </a:r>
          </a:p>
          <a:p>
            <a:pPr eaLnBrk="1" hangingPunct="1"/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15% </a:t>
            </a:r>
            <a:r>
              <a:rPr lang="en-US" sz="2200" dirty="0" smtClean="0"/>
              <a:t>decrease in rainfall for dry season between 1980-1989  and 2000-2009 period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838200" y="2743200"/>
          <a:ext cx="735330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2" name="Chart" r:id="rId4" imgW="7353233" imgH="4000500" progId="Excel.Sheet.8">
                  <p:embed/>
                </p:oleObj>
              </mc:Choice>
              <mc:Fallback>
                <p:oleObj name="Chart" r:id="rId4" imgW="7353233" imgH="40005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743200"/>
                        <a:ext cx="7353300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Lake Enriquillo Growth/CCNY/INTEC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FEBB-1559-4BD7-92D9-771A4E44B43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0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0" y="0"/>
            <a:ext cx="9144000" cy="59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 eaLnBrk="1" hangingPunct="1"/>
            <a:r>
              <a:rPr lang="en-US" sz="2400" b="1" dirty="0">
                <a:solidFill>
                  <a:schemeClr val="tx2"/>
                </a:solidFill>
                <a:latin typeface="Arial" charset="0"/>
              </a:rPr>
              <a:t>Why is the Surface Area of the Lakes Changing Dramatically</a:t>
            </a:r>
            <a:r>
              <a:rPr lang="en-US" sz="2400" b="1" dirty="0" smtClean="0">
                <a:solidFill>
                  <a:schemeClr val="tx2"/>
                </a:solidFill>
                <a:latin typeface="Arial" charset="0"/>
              </a:rPr>
              <a:t>?</a:t>
            </a:r>
          </a:p>
        </p:txBody>
      </p:sp>
      <p:pic>
        <p:nvPicPr>
          <p:cNvPr id="7" name="Picture 6" descr="Barahona_temp_dew_sst_pc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409317" y="914400"/>
            <a:ext cx="8205224" cy="56388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Lake Enriquillo Growth/CCNY/INTEC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FEBB-1559-4BD7-92D9-771A4E44B43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698"/>
            <a:ext cx="8229600" cy="526702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Land Cover and Use Analysis: 1986</a:t>
            </a:r>
            <a:endParaRPr lang="en-US" sz="4800" dirty="0"/>
          </a:p>
        </p:txBody>
      </p:sp>
      <p:pic>
        <p:nvPicPr>
          <p:cNvPr id="6" name="Picture 5" descr="1986june22_img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2"/>
          <a:stretch/>
        </p:blipFill>
        <p:spPr>
          <a:xfrm>
            <a:off x="1016001" y="725674"/>
            <a:ext cx="6451599" cy="55717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Lake Enriquillo Growth/CCNY/INTEC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FEBB-1559-4BD7-92D9-771A4E44B43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7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698"/>
            <a:ext cx="8229600" cy="526702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Land Cover and Use Analysis: 2010</a:t>
            </a:r>
            <a:endParaRPr lang="en-US" sz="4800" dirty="0"/>
          </a:p>
        </p:txBody>
      </p:sp>
      <p:pic>
        <p:nvPicPr>
          <p:cNvPr id="3" name="Picture 2" descr="2010june22_img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0"/>
          <a:stretch/>
        </p:blipFill>
        <p:spPr>
          <a:xfrm>
            <a:off x="1016001" y="695438"/>
            <a:ext cx="6146800" cy="533464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Lake Enriquillo Growth/CCNY/INTEC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FEBB-1559-4BD7-92D9-771A4E44B43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3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4"/>
          <p:cNvSpPr>
            <a:spLocks noGrp="1"/>
          </p:cNvSpPr>
          <p:nvPr>
            <p:ph type="title"/>
          </p:nvPr>
        </p:nvSpPr>
        <p:spPr>
          <a:xfrm>
            <a:off x="685800" y="152400"/>
            <a:ext cx="8001000" cy="990600"/>
          </a:xfrm>
        </p:spPr>
        <p:txBody>
          <a:bodyPr/>
          <a:lstStyle/>
          <a:p>
            <a:r>
              <a:rPr lang="en-US" b="1" dirty="0" smtClean="0"/>
              <a:t>Lake </a:t>
            </a:r>
            <a:r>
              <a:rPr lang="en-US" b="1" dirty="0" err="1" smtClean="0"/>
              <a:t>Enriquillo</a:t>
            </a:r>
            <a:r>
              <a:rPr lang="en-US" b="1" dirty="0" smtClean="0"/>
              <a:t> Watershed LCLU Changes from 1986-2010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664520000"/>
              </p:ext>
            </p:extLst>
          </p:nvPr>
        </p:nvGraphicFramePr>
        <p:xfrm>
          <a:off x="304800" y="1371600"/>
          <a:ext cx="8001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800" y="6096000"/>
            <a:ext cx="5083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LCLU Analysis performed by MS Eva Luna – Cornell University</a:t>
            </a:r>
            <a:endParaRPr lang="en-US" sz="1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Lake </a:t>
            </a:r>
            <a:r>
              <a:rPr lang="en-US" dirty="0" err="1" smtClean="0"/>
              <a:t>Enriquillo</a:t>
            </a:r>
            <a:r>
              <a:rPr lang="en-US" dirty="0" smtClean="0"/>
              <a:t> Growth/CCNY/INTEC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FEBB-1559-4BD7-92D9-771A4E44B43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1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hematic hidro theo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9903"/>
            <a:ext cx="8205216" cy="1744638"/>
          </a:xfrm>
          <a:prstGeom prst="rect">
            <a:avLst/>
          </a:prstGeom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0" y="0"/>
            <a:ext cx="9144000" cy="59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 eaLnBrk="1" hangingPunct="1"/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Why is the Surface Area of the Lakes Changing Dramatically</a:t>
            </a:r>
            <a:r>
              <a:rPr lang="en-US" sz="2000" b="1" dirty="0" smtClean="0">
                <a:solidFill>
                  <a:schemeClr val="tx2"/>
                </a:solidFill>
                <a:latin typeface="Arial" charset="0"/>
              </a:rPr>
              <a:t>?</a:t>
            </a:r>
          </a:p>
          <a:p>
            <a:pPr algn="ctr" defTabSz="3046413" eaLnBrk="1" hangingPunct="1"/>
            <a:r>
              <a:rPr lang="en-US" sz="2000" b="1" dirty="0" smtClean="0">
                <a:solidFill>
                  <a:schemeClr val="tx2"/>
                </a:solidFill>
                <a:latin typeface="Arial" charset="0"/>
              </a:rPr>
              <a:t>A 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Hydro-Meteorology Hypothesis</a:t>
            </a:r>
            <a:endParaRPr lang="en-US" sz="20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8" name="Rectangle 3"/>
          <p:cNvSpPr>
            <a:spLocks/>
          </p:cNvSpPr>
          <p:nvPr/>
        </p:nvSpPr>
        <p:spPr bwMode="auto">
          <a:xfrm>
            <a:off x="0" y="5331990"/>
            <a:ext cx="9144000" cy="14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9400" indent="-3429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1700" dirty="0" smtClean="0">
                <a:latin typeface="Arial" charset="0"/>
              </a:rPr>
              <a:t>Increased </a:t>
            </a:r>
            <a:r>
              <a:rPr lang="en-US" sz="1700" dirty="0">
                <a:latin typeface="Arial" charset="0"/>
              </a:rPr>
              <a:t>moisture in the lake area due to increased SSTs surrounding the lake </a:t>
            </a:r>
            <a:r>
              <a:rPr lang="en-US" sz="1700" dirty="0" smtClean="0">
                <a:latin typeface="Arial" charset="0"/>
              </a:rPr>
              <a:t>basin</a:t>
            </a:r>
            <a:endParaRPr lang="es-PR" sz="1700" dirty="0">
              <a:latin typeface="Arial" charset="0"/>
            </a:endParaRPr>
          </a:p>
          <a:p>
            <a:pPr marL="279400" indent="-3429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1700" dirty="0">
                <a:latin typeface="Arial" charset="0"/>
              </a:rPr>
              <a:t>Increasing runoffs due to changes in use </a:t>
            </a:r>
            <a:r>
              <a:rPr lang="en-US" sz="1700" dirty="0" smtClean="0">
                <a:latin typeface="Arial" charset="0"/>
              </a:rPr>
              <a:t>of surrounding land and increased precipitation</a:t>
            </a:r>
            <a:endParaRPr lang="en-US" sz="1700" dirty="0">
              <a:latin typeface="Arial" charset="0"/>
            </a:endParaRPr>
          </a:p>
          <a:p>
            <a:pPr marL="279400" indent="-3429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1700" dirty="0">
                <a:latin typeface="Arial" charset="0"/>
              </a:rPr>
              <a:t>Increasing fresh water production in the area due to increased </a:t>
            </a:r>
            <a:r>
              <a:rPr lang="en-US" sz="1700" dirty="0" smtClean="0">
                <a:latin typeface="Arial" charset="0"/>
              </a:rPr>
              <a:t>horizontal rain </a:t>
            </a:r>
            <a:r>
              <a:rPr lang="en-US" sz="1700" dirty="0">
                <a:latin typeface="Arial" charset="0"/>
              </a:rPr>
              <a:t>produced mainly by orographic cloud formation in the surrounding cloud </a:t>
            </a:r>
            <a:r>
              <a:rPr lang="en-US" sz="1700" dirty="0" err="1">
                <a:latin typeface="Arial" charset="0"/>
              </a:rPr>
              <a:t>montane</a:t>
            </a:r>
            <a:r>
              <a:rPr lang="en-US" sz="1700" dirty="0">
                <a:latin typeface="Arial" charset="0"/>
              </a:rPr>
              <a:t> forests</a:t>
            </a:r>
          </a:p>
          <a:p>
            <a:pPr marL="639763" lvl="1" indent="-246063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700" b="1" dirty="0" smtClean="0">
                <a:solidFill>
                  <a:srgbClr val="FF3300"/>
                </a:solidFill>
                <a:latin typeface="Arial" charset="0"/>
              </a:rPr>
              <a:t>A combination of these factors could lead to Total Lake Surface Area increase </a:t>
            </a:r>
            <a:endParaRPr lang="en-US" sz="1700" b="1" dirty="0">
              <a:solidFill>
                <a:srgbClr val="FF3300"/>
              </a:solidFill>
              <a:latin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18669" y="2224541"/>
            <a:ext cx="5543332" cy="3107449"/>
            <a:chOff x="82772" y="2240615"/>
            <a:chExt cx="5881134" cy="3219527"/>
          </a:xfrm>
        </p:grpSpPr>
        <p:pic>
          <p:nvPicPr>
            <p:cNvPr id="10" name="Picture 13" descr="1984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96" r="-1755" b="-1512"/>
            <a:stretch>
              <a:fillRect/>
            </a:stretch>
          </p:blipFill>
          <p:spPr bwMode="auto">
            <a:xfrm>
              <a:off x="82772" y="2240615"/>
              <a:ext cx="5881134" cy="321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297"/>
            <p:cNvSpPr>
              <a:spLocks noChangeArrowheads="1"/>
            </p:cNvSpPr>
            <p:nvPr/>
          </p:nvSpPr>
          <p:spPr bwMode="auto">
            <a:xfrm>
              <a:off x="877844" y="3744063"/>
              <a:ext cx="238118" cy="1019225"/>
            </a:xfrm>
            <a:prstGeom prst="upArrow">
              <a:avLst>
                <a:gd name="adj1" fmla="val 50000"/>
                <a:gd name="adj2" fmla="val 81250"/>
              </a:avLst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298"/>
            <p:cNvSpPr>
              <a:spLocks noChangeArrowheads="1"/>
            </p:cNvSpPr>
            <p:nvPr/>
          </p:nvSpPr>
          <p:spPr bwMode="auto">
            <a:xfrm>
              <a:off x="136269" y="4763288"/>
              <a:ext cx="2071070" cy="58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Increase in orographic water production</a:t>
              </a:r>
            </a:p>
          </p:txBody>
        </p:sp>
        <p:sp>
          <p:nvSpPr>
            <p:cNvPr id="13" name="AutoShape 297"/>
            <p:cNvSpPr>
              <a:spLocks noChangeArrowheads="1"/>
            </p:cNvSpPr>
            <p:nvPr/>
          </p:nvSpPr>
          <p:spPr bwMode="auto">
            <a:xfrm rot="3296317">
              <a:off x="2544808" y="3912519"/>
              <a:ext cx="313914" cy="1282979"/>
            </a:xfrm>
            <a:prstGeom prst="upArrow">
              <a:avLst>
                <a:gd name="adj1" fmla="val 50000"/>
                <a:gd name="adj2" fmla="val 81250"/>
              </a:avLst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298"/>
            <p:cNvSpPr>
              <a:spLocks noChangeArrowheads="1"/>
            </p:cNvSpPr>
            <p:nvPr/>
          </p:nvSpPr>
          <p:spPr bwMode="auto">
            <a:xfrm>
              <a:off x="1423419" y="2240615"/>
              <a:ext cx="231184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Increased precipitation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AutoShape 297"/>
            <p:cNvSpPr>
              <a:spLocks noChangeArrowheads="1"/>
            </p:cNvSpPr>
            <p:nvPr/>
          </p:nvSpPr>
          <p:spPr bwMode="auto">
            <a:xfrm rot="7991748">
              <a:off x="2678654" y="2422770"/>
              <a:ext cx="313914" cy="1446855"/>
            </a:xfrm>
            <a:prstGeom prst="upArrow">
              <a:avLst>
                <a:gd name="adj1" fmla="val 50000"/>
                <a:gd name="adj2" fmla="val 81250"/>
              </a:avLst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utoShape 297"/>
            <p:cNvSpPr>
              <a:spLocks noChangeArrowheads="1"/>
            </p:cNvSpPr>
            <p:nvPr/>
          </p:nvSpPr>
          <p:spPr bwMode="auto">
            <a:xfrm rot="13710117">
              <a:off x="1511159" y="2386746"/>
              <a:ext cx="313914" cy="1101785"/>
            </a:xfrm>
            <a:prstGeom prst="upArrow">
              <a:avLst>
                <a:gd name="adj1" fmla="val 50000"/>
                <a:gd name="adj2" fmla="val 81250"/>
              </a:avLst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298"/>
            <p:cNvSpPr>
              <a:spLocks noChangeArrowheads="1"/>
            </p:cNvSpPr>
            <p:nvPr/>
          </p:nvSpPr>
          <p:spPr bwMode="auto">
            <a:xfrm>
              <a:off x="4026455" y="3159286"/>
              <a:ext cx="1524247" cy="596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Reduction in evaporation 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3937162" y="2879905"/>
              <a:ext cx="0" cy="864158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98"/>
            <p:cNvSpPr>
              <a:spLocks noChangeArrowheads="1"/>
            </p:cNvSpPr>
            <p:nvPr/>
          </p:nvSpPr>
          <p:spPr bwMode="auto">
            <a:xfrm>
              <a:off x="4086710" y="4470900"/>
              <a:ext cx="1539394" cy="58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Increase in Lake surface area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AutoShape 297"/>
            <p:cNvSpPr>
              <a:spLocks noChangeArrowheads="1"/>
            </p:cNvSpPr>
            <p:nvPr/>
          </p:nvSpPr>
          <p:spPr bwMode="auto">
            <a:xfrm>
              <a:off x="4400013" y="3906100"/>
              <a:ext cx="440128" cy="544824"/>
            </a:xfrm>
            <a:prstGeom prst="upArrow">
              <a:avLst>
                <a:gd name="adj1" fmla="val 50000"/>
                <a:gd name="adj2" fmla="val 59909"/>
              </a:avLst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Lake Enriquillo Growth/CCNY/INTEC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FEBB-1559-4BD7-92D9-771A4E44B43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0" y="0"/>
            <a:ext cx="9144000" cy="59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 eaLnBrk="1" hangingPunct="1"/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Why is the Surface Area of the Lakes Changing Dramatically</a:t>
            </a:r>
            <a:r>
              <a:rPr lang="en-US" sz="2000" b="1" dirty="0" smtClean="0">
                <a:solidFill>
                  <a:schemeClr val="tx2"/>
                </a:solidFill>
                <a:latin typeface="Arial" charset="0"/>
              </a:rPr>
              <a:t>?</a:t>
            </a:r>
          </a:p>
          <a:p>
            <a:pPr algn="ctr" defTabSz="3046413" eaLnBrk="1" hangingPunct="1"/>
            <a:r>
              <a:rPr lang="en-US" sz="2000" b="1" dirty="0" smtClean="0">
                <a:solidFill>
                  <a:schemeClr val="tx2"/>
                </a:solidFill>
                <a:latin typeface="Arial" charset="0"/>
              </a:rPr>
              <a:t>A 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Hydro-Meteorology Hypothesis</a:t>
            </a:r>
            <a:endParaRPr lang="en-US" sz="20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1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auto">
          <a:xfrm>
            <a:off x="457199" y="76200"/>
            <a:ext cx="853439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/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Local Observations:</a:t>
            </a:r>
          </a:p>
          <a:p>
            <a:pPr algn="ctr" defTabSz="3046413"/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Hydrological and </a:t>
            </a:r>
            <a:r>
              <a:rPr lang="en-US" sz="2800" b="1" dirty="0">
                <a:solidFill>
                  <a:schemeClr val="tx2"/>
                </a:solidFill>
                <a:latin typeface="Arial" charset="0"/>
              </a:rPr>
              <a:t>C</a:t>
            </a: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limate Surface </a:t>
            </a:r>
            <a:r>
              <a:rPr lang="en-US" sz="2800" b="1" dirty="0">
                <a:solidFill>
                  <a:schemeClr val="tx2"/>
                </a:solidFill>
                <a:latin typeface="Arial" charset="0"/>
              </a:rPr>
              <a:t>S</a:t>
            </a: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tations Location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85461"/>
            <a:ext cx="6884505" cy="531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76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0" y="0"/>
            <a:ext cx="9144000" cy="59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 eaLnBrk="1" hangingPunct="1"/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Why is the Surface Area of the Lakes Changing Dramatically</a:t>
            </a:r>
            <a:r>
              <a:rPr lang="en-US" sz="2000" b="1" dirty="0" smtClean="0">
                <a:solidFill>
                  <a:schemeClr val="tx2"/>
                </a:solidFill>
                <a:latin typeface="Arial" charset="0"/>
              </a:rPr>
              <a:t>?</a:t>
            </a:r>
          </a:p>
          <a:p>
            <a:pPr algn="ctr" defTabSz="3046413" eaLnBrk="1" hangingPunct="1"/>
            <a:r>
              <a:rPr lang="en-US" sz="2000" b="1" dirty="0" smtClean="0">
                <a:solidFill>
                  <a:schemeClr val="tx2"/>
                </a:solidFill>
                <a:latin typeface="Arial" charset="0"/>
              </a:rPr>
              <a:t>A 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Hydro-Meteorology Hypothesis</a:t>
            </a:r>
            <a:endParaRPr lang="en-US" sz="20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4419600" y="945412"/>
            <a:ext cx="4724400" cy="156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 eaLnBrk="1" hangingPunct="1"/>
            <a:r>
              <a:rPr lang="en-US" sz="2000" b="1" dirty="0" smtClean="0">
                <a:solidFill>
                  <a:schemeClr val="tx2"/>
                </a:solidFill>
                <a:latin typeface="Arial" charset="0"/>
              </a:rPr>
              <a:t>Local Climate 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Data, </a:t>
            </a:r>
            <a:r>
              <a:rPr lang="en-US" sz="2000" b="1" dirty="0" err="1">
                <a:solidFill>
                  <a:schemeClr val="tx2"/>
                </a:solidFill>
                <a:latin typeface="Arial" charset="0"/>
              </a:rPr>
              <a:t>Barahona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 Station and </a:t>
            </a:r>
            <a:r>
              <a:rPr lang="en-US" sz="2000" b="1" dirty="0" err="1" smtClean="0">
                <a:solidFill>
                  <a:schemeClr val="tx2"/>
                </a:solidFill>
                <a:latin typeface="Arial" charset="0"/>
              </a:rPr>
              <a:t>Pedernales</a:t>
            </a:r>
            <a:r>
              <a:rPr lang="en-US" sz="2000" b="1" dirty="0" smtClean="0">
                <a:solidFill>
                  <a:schemeClr val="tx2"/>
                </a:solidFill>
                <a:latin typeface="Arial" charset="0"/>
              </a:rPr>
              <a:t> Peninsula Surrounding 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Water </a:t>
            </a:r>
            <a:r>
              <a:rPr lang="en-US" sz="2000" b="1" dirty="0" smtClean="0">
                <a:solidFill>
                  <a:schemeClr val="tx2"/>
                </a:solidFill>
                <a:latin typeface="Arial" charset="0"/>
              </a:rPr>
              <a:t>SST</a:t>
            </a:r>
          </a:p>
          <a:p>
            <a:pPr algn="ctr" defTabSz="3046413" eaLnBrk="1" hangingPunct="1"/>
            <a:r>
              <a:rPr lang="en-US" sz="2000" b="1" dirty="0" smtClean="0">
                <a:solidFill>
                  <a:schemeClr val="tx2"/>
                </a:solidFill>
                <a:latin typeface="Arial" charset="0"/>
              </a:rPr>
              <a:t>(10-point running means of daily data for air temps and </a:t>
            </a:r>
            <a:r>
              <a:rPr lang="en-US" sz="2000" b="1" dirty="0" err="1" smtClean="0">
                <a:solidFill>
                  <a:schemeClr val="tx2"/>
                </a:solidFill>
                <a:latin typeface="Arial" charset="0"/>
              </a:rPr>
              <a:t>pcp</a:t>
            </a:r>
            <a:r>
              <a:rPr lang="en-US" sz="2000" b="1" dirty="0" smtClean="0">
                <a:solidFill>
                  <a:schemeClr val="tx2"/>
                </a:solidFill>
                <a:latin typeface="Arial" charset="0"/>
              </a:rPr>
              <a:t>)</a:t>
            </a:r>
            <a:endParaRPr lang="en-US" sz="2000" b="1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6" name="Picture 5" descr="Barahona_temp_dew_sst_pc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999"/>
            <a:ext cx="4553122" cy="6258000"/>
          </a:xfrm>
          <a:prstGeom prst="rect">
            <a:avLst/>
          </a:prstGeom>
        </p:spPr>
      </p:pic>
      <p:graphicFrame>
        <p:nvGraphicFramePr>
          <p:cNvPr id="7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7482179"/>
              </p:ext>
            </p:extLst>
          </p:nvPr>
        </p:nvGraphicFramePr>
        <p:xfrm>
          <a:off x="4724400" y="3581400"/>
          <a:ext cx="4114800" cy="308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3" name="Chart" r:id="rId4" imgW="6029249" imgH="3238500" progId="Excel.Sheet.8">
                  <p:embed/>
                </p:oleObj>
              </mc:Choice>
              <mc:Fallback>
                <p:oleObj name="Chart" r:id="rId4" imgW="6029249" imgH="32385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581400"/>
                        <a:ext cx="4114800" cy="3086100"/>
                      </a:xfrm>
                      <a:prstGeom prst="rect">
                        <a:avLst/>
                      </a:prstGeom>
                      <a:extLst>
                        <a:ext uri="{FAA26D3D-D897-4be2-8F04-BA451C77F1D7}">
                          <ma14:placeholderFlag xmlns=""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>
            <a:spLocks/>
          </p:cNvSpPr>
          <p:nvPr/>
        </p:nvSpPr>
        <p:spPr bwMode="auto">
          <a:xfrm>
            <a:off x="4572000" y="2209800"/>
            <a:ext cx="4572000" cy="127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 eaLnBrk="1" hangingPunct="1"/>
            <a:r>
              <a:rPr lang="en-US" sz="2000" b="1" dirty="0" smtClean="0">
                <a:solidFill>
                  <a:schemeClr val="tx2"/>
                </a:solidFill>
                <a:latin typeface="Arial" charset="0"/>
              </a:rPr>
              <a:t>Groundwater measurements at a well located south of Lake </a:t>
            </a:r>
            <a:r>
              <a:rPr lang="en-US" sz="2000" b="1" dirty="0" err="1" smtClean="0">
                <a:solidFill>
                  <a:schemeClr val="tx2"/>
                </a:solidFill>
                <a:latin typeface="Arial" charset="0"/>
              </a:rPr>
              <a:t>Enriquillo</a:t>
            </a:r>
            <a:endParaRPr lang="en-US" sz="2000" b="1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88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Lake Surface Area Analysis</a:t>
            </a:r>
          </a:p>
          <a:p>
            <a:r>
              <a:rPr lang="en-US" dirty="0" smtClean="0"/>
              <a:t>Analysis </a:t>
            </a:r>
            <a:r>
              <a:rPr lang="en-US" dirty="0"/>
              <a:t>of Meteorological Variables</a:t>
            </a:r>
          </a:p>
          <a:p>
            <a:r>
              <a:rPr lang="en-US" dirty="0"/>
              <a:t>Land Use Analysis</a:t>
            </a:r>
          </a:p>
          <a:p>
            <a:r>
              <a:rPr lang="en-US" dirty="0" smtClean="0"/>
              <a:t>Hypotheses </a:t>
            </a:r>
          </a:p>
          <a:p>
            <a:r>
              <a:rPr lang="en-US" dirty="0" smtClean="0"/>
              <a:t>Testing the Hypothesis</a:t>
            </a:r>
          </a:p>
          <a:p>
            <a:pPr lvl="1"/>
            <a:r>
              <a:rPr lang="en-US" dirty="0" smtClean="0"/>
              <a:t>Local observations</a:t>
            </a:r>
          </a:p>
          <a:p>
            <a:pPr lvl="1"/>
            <a:r>
              <a:rPr lang="en-US" dirty="0" smtClean="0"/>
              <a:t>Modeling  </a:t>
            </a:r>
          </a:p>
          <a:p>
            <a:r>
              <a:rPr lang="en-US" dirty="0" smtClean="0"/>
              <a:t>Recommendations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Lake Enriquillo Growth/CCNY/INTEC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FEBB-1559-4BD7-92D9-771A4E44B43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0" y="0"/>
            <a:ext cx="9144000" cy="59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 eaLnBrk="1" hangingPunct="1"/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Why is the Surface Area of the Lakes Changing Dramatically</a:t>
            </a:r>
            <a:r>
              <a:rPr lang="en-US" sz="2000" b="1" dirty="0" smtClean="0">
                <a:solidFill>
                  <a:schemeClr val="tx2"/>
                </a:solidFill>
                <a:latin typeface="Arial" charset="0"/>
              </a:rPr>
              <a:t>?</a:t>
            </a:r>
          </a:p>
          <a:p>
            <a:pPr algn="ctr" defTabSz="3046413" eaLnBrk="1" hangingPunct="1"/>
            <a:r>
              <a:rPr lang="en-US" sz="2000" b="1" dirty="0" smtClean="0">
                <a:solidFill>
                  <a:schemeClr val="tx2"/>
                </a:solidFill>
                <a:latin typeface="Arial" charset="0"/>
              </a:rPr>
              <a:t>A 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Hydro-Meteorology Hypothesis</a:t>
            </a:r>
            <a:endParaRPr lang="en-US" sz="20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Rectangle 2"/>
          <p:cNvSpPr>
            <a:spLocks/>
          </p:cNvSpPr>
          <p:nvPr/>
        </p:nvSpPr>
        <p:spPr bwMode="auto">
          <a:xfrm>
            <a:off x="3028424" y="599999"/>
            <a:ext cx="5952973" cy="33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 eaLnBrk="1" hangingPunct="1"/>
            <a:r>
              <a:rPr lang="en-US" sz="1200" b="1" dirty="0" smtClean="0">
                <a:solidFill>
                  <a:schemeClr val="tx2"/>
                </a:solidFill>
                <a:latin typeface="Arial" charset="0"/>
              </a:rPr>
              <a:t>Stream Flow and Pluvial Precipitation for available stations</a:t>
            </a:r>
            <a:endParaRPr lang="en-US" sz="12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2984436" y="6398525"/>
            <a:ext cx="5952973" cy="30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 eaLnBrk="1" hangingPunct="1"/>
            <a:r>
              <a:rPr lang="en-US" sz="1200" b="1" dirty="0" smtClean="0">
                <a:solidFill>
                  <a:schemeClr val="tx2"/>
                </a:solidFill>
                <a:latin typeface="Arial" charset="0"/>
              </a:rPr>
              <a:t>Evaporation and Air Temperature </a:t>
            </a:r>
          </a:p>
        </p:txBody>
      </p:sp>
      <p:sp>
        <p:nvSpPr>
          <p:cNvPr id="11" name="Rectangle 2"/>
          <p:cNvSpPr>
            <a:spLocks/>
          </p:cNvSpPr>
          <p:nvPr/>
        </p:nvSpPr>
        <p:spPr bwMode="auto">
          <a:xfrm>
            <a:off x="0" y="1830040"/>
            <a:ext cx="2984435" cy="5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/>
            <a:r>
              <a:rPr lang="en-US" sz="1200" b="1" dirty="0" smtClean="0">
                <a:solidFill>
                  <a:schemeClr val="tx2"/>
                </a:solidFill>
                <a:latin typeface="Arial" charset="0"/>
              </a:rPr>
              <a:t>INDRHI hydrological and climate surface stations</a:t>
            </a:r>
          </a:p>
        </p:txBody>
      </p:sp>
      <p:pic>
        <p:nvPicPr>
          <p:cNvPr id="12" name="Picture 11" descr="Enriquillo_stations_ma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5" t="7634" r="4901" b="4577"/>
          <a:stretch/>
        </p:blipFill>
        <p:spPr>
          <a:xfrm>
            <a:off x="0" y="2463175"/>
            <a:ext cx="2993902" cy="2596896"/>
          </a:xfrm>
          <a:prstGeom prst="rect">
            <a:avLst/>
          </a:prstGeom>
        </p:spPr>
      </p:pic>
      <p:pic>
        <p:nvPicPr>
          <p:cNvPr id="13" name="Picture 12" descr="pc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93" y="1009245"/>
            <a:ext cx="3063240" cy="2636901"/>
          </a:xfrm>
          <a:prstGeom prst="rect">
            <a:avLst/>
          </a:prstGeom>
        </p:spPr>
      </p:pic>
      <p:pic>
        <p:nvPicPr>
          <p:cNvPr id="14" name="Picture 13" descr="tem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93" y="3751928"/>
            <a:ext cx="3063240" cy="2636901"/>
          </a:xfrm>
          <a:prstGeom prst="rect">
            <a:avLst/>
          </a:prstGeom>
        </p:spPr>
      </p:pic>
      <p:pic>
        <p:nvPicPr>
          <p:cNvPr id="15" name="Picture 14" descr="caudale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36" y="1009245"/>
            <a:ext cx="3055015" cy="2636901"/>
          </a:xfrm>
          <a:prstGeom prst="rect">
            <a:avLst/>
          </a:prstGeom>
        </p:spPr>
      </p:pic>
      <p:pic>
        <p:nvPicPr>
          <p:cNvPr id="16" name="Picture 15" descr="evaporacio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36" y="3761623"/>
            <a:ext cx="3055015" cy="263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7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255663"/>
            <a:ext cx="7543800" cy="44993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Observed annual precipitation from </a:t>
            </a:r>
            <a:r>
              <a:rPr lang="en-US" sz="1800" dirty="0" err="1" smtClean="0"/>
              <a:t>Barahona</a:t>
            </a:r>
            <a:r>
              <a:rPr lang="en-US" sz="1800" dirty="0" smtClean="0"/>
              <a:t> station (NCDC)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224135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Lake Surface Area &amp; Precipitation Yearly Variation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5" name="Picture 4" descr="Lake Surface area chan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905256"/>
            <a:ext cx="7022592" cy="526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7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auto">
          <a:xfrm>
            <a:off x="457199" y="76200"/>
            <a:ext cx="853439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/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Local Observations:</a:t>
            </a:r>
          </a:p>
          <a:p>
            <a:pPr algn="ctr" defTabSz="3046413"/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Instrumentation of the Tropical </a:t>
            </a:r>
            <a:r>
              <a:rPr lang="en-US" sz="2800" b="1" dirty="0" err="1" smtClean="0">
                <a:solidFill>
                  <a:schemeClr val="tx2"/>
                </a:solidFill>
                <a:latin typeface="Arial" charset="0"/>
              </a:rPr>
              <a:t>Montane</a:t>
            </a: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 Cloud Forests Surrounding the Lake Basin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381000" y="1447800"/>
            <a:ext cx="8458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t"/>
          <a:lstStyle/>
          <a:p>
            <a:pPr defTabSz="3046413" eaLnBrk="1" hangingPunct="1"/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The hydro-meteorological hypothesis states that a change in the fresh water production in the sierras plays a key role in the recent growth of the lakes, but due to:</a:t>
            </a:r>
          </a:p>
          <a:p>
            <a:pPr marL="457200" indent="-457200" defTabSz="3046413" eaLnBrk="1" hangingPunct="1">
              <a:buFont typeface="Arial"/>
              <a:buChar char="•"/>
            </a:pP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The low hydric and climate station density in the area;</a:t>
            </a:r>
          </a:p>
          <a:p>
            <a:pPr marL="457200" indent="-457200" defTabSz="3046413" eaLnBrk="1" hangingPunct="1">
              <a:buFont typeface="Arial"/>
              <a:buChar char="•"/>
            </a:pP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Inadequate temporal coverage for long-term analysis;</a:t>
            </a:r>
          </a:p>
          <a:p>
            <a:pPr marL="457200" indent="-457200" defTabSz="3046413" eaLnBrk="1" hangingPunct="1">
              <a:buFont typeface="Arial"/>
              <a:buChar char="•"/>
            </a:pP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Lack of appropriate equipment for key variable measurements;</a:t>
            </a:r>
          </a:p>
          <a:p>
            <a:pPr defTabSz="3046413" eaLnBrk="1" hangingPunct="1"/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A network of surface observation station was proposed and deployed.</a:t>
            </a:r>
            <a:endParaRPr lang="en-US" sz="2800" b="1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35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152400"/>
            <a:ext cx="9067800" cy="1143000"/>
          </a:xfrm>
        </p:spPr>
        <p:txBody>
          <a:bodyPr>
            <a:noAutofit/>
          </a:bodyPr>
          <a:lstStyle/>
          <a:p>
            <a:r>
              <a:rPr lang="en-US" sz="3400" dirty="0" smtClean="0"/>
              <a:t>Analysis of Landsat images from past 10 years show cloud frequency north and south of the lake.</a:t>
            </a:r>
            <a:endParaRPr lang="en-US" sz="3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61722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6705600" y="1143000"/>
            <a:ext cx="2286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Based on Landsat images from 2000-2010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103 images were available (average 10/year)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color bar indicates how frequent cloud pixels appeared in that location in the available images</a:t>
            </a:r>
          </a:p>
          <a:p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Cloud activity in the south is relatively high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69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Sensor placement along the </a:t>
            </a:r>
            <a:r>
              <a:rPr lang="en-US" sz="3600" dirty="0" err="1" smtClean="0"/>
              <a:t>Neyba</a:t>
            </a:r>
            <a:r>
              <a:rPr lang="en-US" sz="3600" dirty="0" smtClean="0"/>
              <a:t> Sierra from the February 2012 field campaign.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229600" cy="5238750"/>
          </a:xfrm>
        </p:spPr>
      </p:pic>
      <p:sp>
        <p:nvSpPr>
          <p:cNvPr id="3" name="Oval 2"/>
          <p:cNvSpPr/>
          <p:nvPr/>
        </p:nvSpPr>
        <p:spPr>
          <a:xfrm>
            <a:off x="2408904" y="1875504"/>
            <a:ext cx="3810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019800" y="3276600"/>
            <a:ext cx="3810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9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154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In </a:t>
            </a:r>
            <a:r>
              <a:rPr lang="en-US" sz="3600" dirty="0"/>
              <a:t>order characterize the </a:t>
            </a:r>
            <a:r>
              <a:rPr lang="en-US" sz="3600" dirty="0" smtClean="0"/>
              <a:t>region, the sensors were placed along 2 paths.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71600"/>
            <a:ext cx="8915400" cy="5562599"/>
          </a:xfrm>
        </p:spPr>
      </p:pic>
    </p:spTree>
    <p:extLst>
      <p:ext uri="{BB962C8B-B14F-4D97-AF65-F5344CB8AC3E}">
        <p14:creationId xmlns:p14="http://schemas.microsoft.com/office/powerpoint/2010/main" val="241855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4038600" cy="5029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813375"/>
            <a:ext cx="3011424" cy="3606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4462046"/>
            <a:ext cx="36576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 Narrow" pitchFamily="34" charset="0"/>
              </a:rPr>
              <a:t>Fog Gauge Apparatus (modified rain gauge)</a:t>
            </a:r>
            <a:endParaRPr lang="en-US" sz="1600" b="1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1" b="17730"/>
          <a:stretch/>
        </p:blipFill>
        <p:spPr bwMode="auto">
          <a:xfrm>
            <a:off x="4724400" y="4863642"/>
            <a:ext cx="3988826" cy="16250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4400" y="6488668"/>
            <a:ext cx="3988826" cy="369332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Wind speed and direction sensors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80940"/>
            <a:ext cx="1295400" cy="9770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0" y="5880940"/>
            <a:ext cx="2133600" cy="64633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Photosynthetically</a:t>
            </a:r>
            <a:r>
              <a:rPr lang="en-US" dirty="0" smtClean="0"/>
              <a:t> Active Radiation</a:t>
            </a:r>
            <a:endParaRPr lang="en-US" dirty="0"/>
          </a:p>
        </p:txBody>
      </p:sp>
      <p:sp>
        <p:nvSpPr>
          <p:cNvPr id="9" name="Rectangle 2"/>
          <p:cNvSpPr>
            <a:spLocks/>
          </p:cNvSpPr>
          <p:nvPr/>
        </p:nvSpPr>
        <p:spPr bwMode="auto">
          <a:xfrm>
            <a:off x="457199" y="0"/>
            <a:ext cx="853439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/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Instrumentation of the </a:t>
            </a:r>
            <a:r>
              <a:rPr lang="en-US" sz="2800" b="1" dirty="0" err="1" smtClean="0">
                <a:solidFill>
                  <a:schemeClr val="tx2"/>
                </a:solidFill>
                <a:latin typeface="Arial" charset="0"/>
              </a:rPr>
              <a:t>Neyba</a:t>
            </a: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 Sierra:</a:t>
            </a:r>
          </a:p>
          <a:p>
            <a:pPr algn="ctr" defTabSz="3046413"/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Equipment Used – Deployment Feb. 2012</a:t>
            </a:r>
          </a:p>
        </p:txBody>
      </p:sp>
    </p:spTree>
    <p:extLst>
      <p:ext uri="{BB962C8B-B14F-4D97-AF65-F5344CB8AC3E}">
        <p14:creationId xmlns:p14="http://schemas.microsoft.com/office/powerpoint/2010/main" val="98992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auto">
          <a:xfrm>
            <a:off x="457199" y="0"/>
            <a:ext cx="853439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/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Instrumentation of the </a:t>
            </a:r>
            <a:r>
              <a:rPr lang="en-US" sz="2800" b="1" dirty="0" err="1" smtClean="0">
                <a:solidFill>
                  <a:schemeClr val="tx2"/>
                </a:solidFill>
                <a:latin typeface="Arial" charset="0"/>
              </a:rPr>
              <a:t>Neyba</a:t>
            </a: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 Sierra:</a:t>
            </a:r>
          </a:p>
          <a:p>
            <a:pPr algn="ctr" defTabSz="3046413"/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Averaged Temperature Lapse Rate (˚C) for La </a:t>
            </a:r>
            <a:r>
              <a:rPr lang="en-US" sz="2800" b="1" dirty="0" err="1" smtClean="0">
                <a:solidFill>
                  <a:schemeClr val="tx2"/>
                </a:solidFill>
                <a:latin typeface="Arial" charset="0"/>
              </a:rPr>
              <a:t>Descubierta</a:t>
            </a: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 and Los Ríos Paths 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" y="1600200"/>
            <a:ext cx="4724400" cy="43434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724400" y="1676400"/>
            <a:ext cx="4191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9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auto">
          <a:xfrm>
            <a:off x="457199" y="0"/>
            <a:ext cx="853439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/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Instrumentation of the </a:t>
            </a:r>
            <a:r>
              <a:rPr lang="en-US" sz="2800" b="1" dirty="0" err="1" smtClean="0">
                <a:solidFill>
                  <a:schemeClr val="tx2"/>
                </a:solidFill>
                <a:latin typeface="Arial" charset="0"/>
              </a:rPr>
              <a:t>Neyba</a:t>
            </a: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 Sierra:</a:t>
            </a:r>
          </a:p>
          <a:p>
            <a:pPr algn="ctr" defTabSz="3046413"/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Averaged Temperature and Humidity Profiles</a:t>
            </a:r>
          </a:p>
        </p:txBody>
      </p:sp>
      <p:pic>
        <p:nvPicPr>
          <p:cNvPr id="8" name="Content Placeholder 3"/>
          <p:cNvPicPr/>
          <p:nvPr/>
        </p:nvPicPr>
        <p:blipFill>
          <a:blip r:embed="rId2"/>
          <a:srcRect t="1172" b="1172"/>
          <a:stretch>
            <a:fillRect/>
          </a:stretch>
        </p:blipFill>
        <p:spPr>
          <a:xfrm>
            <a:off x="1828800" y="914401"/>
            <a:ext cx="5486400" cy="28956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1295400" y="3733800"/>
            <a:ext cx="6553200" cy="31135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43800" y="2328205"/>
            <a:ext cx="1239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 (˚C)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72400" y="4958774"/>
            <a:ext cx="93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 (%)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17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auto">
          <a:xfrm>
            <a:off x="457199" y="0"/>
            <a:ext cx="853439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/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Instrumentation of the </a:t>
            </a:r>
            <a:r>
              <a:rPr lang="en-US" sz="2800" b="1" dirty="0" err="1" smtClean="0">
                <a:solidFill>
                  <a:schemeClr val="tx2"/>
                </a:solidFill>
                <a:latin typeface="Arial" charset="0"/>
              </a:rPr>
              <a:t>Neyba</a:t>
            </a: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 Sierra:</a:t>
            </a:r>
          </a:p>
          <a:p>
            <a:pPr algn="ctr" defTabSz="3046413"/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Daily Total Precipitation (mm day</a:t>
            </a:r>
            <a:r>
              <a:rPr lang="en-US" sz="2800" b="1" baseline="30000" dirty="0" smtClean="0">
                <a:solidFill>
                  <a:schemeClr val="tx2"/>
                </a:solidFill>
                <a:latin typeface="Arial" charset="0"/>
              </a:rPr>
              <a:t>-1</a:t>
            </a: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)</a:t>
            </a:r>
          </a:p>
        </p:txBody>
      </p:sp>
      <p:pic>
        <p:nvPicPr>
          <p:cNvPr id="10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0" y="1219200"/>
            <a:ext cx="7543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6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/>
          <a:lstStyle/>
          <a:p>
            <a:r>
              <a:rPr lang="en-US" b="1" dirty="0" smtClean="0"/>
              <a:t>Background</a:t>
            </a:r>
            <a:endParaRPr lang="en-US" b="1" dirty="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0" y="1676400"/>
            <a:ext cx="8915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4823" tIns="47412" rIns="94823" bIns="47412"/>
          <a:lstStyle/>
          <a:p>
            <a:pPr marL="355600" indent="-355600" defTabSz="947738" eaLnBrk="1" hangingPunct="1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The </a:t>
            </a:r>
            <a:r>
              <a:rPr lang="en-US" sz="2000" dirty="0" err="1">
                <a:latin typeface="Arial" charset="0"/>
              </a:rPr>
              <a:t>Enriquillo</a:t>
            </a:r>
            <a:r>
              <a:rPr lang="en-US" sz="2000" dirty="0">
                <a:latin typeface="Arial" charset="0"/>
              </a:rPr>
              <a:t> and </a:t>
            </a:r>
            <a:r>
              <a:rPr lang="en-US" sz="2000" dirty="0" err="1" smtClean="0">
                <a:latin typeface="Arial" charset="0"/>
              </a:rPr>
              <a:t>Sumatre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lakes are saltwater lakes located in a rift valley that is a former marine strait created around 1 million years ago when the water level fell and the strait was filled in by river </a:t>
            </a:r>
            <a:r>
              <a:rPr lang="en-US" sz="2000" dirty="0" smtClean="0">
                <a:latin typeface="Arial" charset="0"/>
              </a:rPr>
              <a:t>sediments. </a:t>
            </a:r>
            <a:endParaRPr lang="en-US" sz="2000" dirty="0">
              <a:latin typeface="Arial" charset="0"/>
            </a:endParaRPr>
          </a:p>
          <a:p>
            <a:pPr marL="355600" indent="-355600" defTabSz="947738" eaLnBrk="1" hangingPunct="1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Lake </a:t>
            </a:r>
            <a:r>
              <a:rPr lang="en-US" sz="2000" dirty="0" err="1">
                <a:latin typeface="Arial" charset="0"/>
              </a:rPr>
              <a:t>Enriquillo</a:t>
            </a:r>
            <a:r>
              <a:rPr lang="en-US" sz="2000" dirty="0">
                <a:latin typeface="Arial" charset="0"/>
              </a:rPr>
              <a:t> is in the Dominican Republic, it is the largest lake and lowest point in the Caribbean, and the lowest point on any ocean </a:t>
            </a:r>
            <a:r>
              <a:rPr lang="en-US" sz="2000" dirty="0" smtClean="0">
                <a:latin typeface="Arial" charset="0"/>
              </a:rPr>
              <a:t>island. </a:t>
            </a:r>
            <a:endParaRPr lang="en-US" sz="2000" dirty="0">
              <a:latin typeface="Arial" charset="0"/>
            </a:endParaRPr>
          </a:p>
          <a:p>
            <a:pPr marL="355600" indent="-355600" defTabSz="947738" eaLnBrk="1" hangingPunct="1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Lake Sumatra is the largest lake in Haiti and the second largest lake of La Hispaniola, the brackish water lake is a twin of the </a:t>
            </a:r>
            <a:r>
              <a:rPr lang="en-US" sz="2000" dirty="0" err="1">
                <a:latin typeface="Arial" charset="0"/>
              </a:rPr>
              <a:t>Enriquillo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smtClean="0">
                <a:latin typeface="Arial" charset="0"/>
              </a:rPr>
              <a:t>Lake.</a:t>
            </a:r>
            <a:endParaRPr lang="en-US" sz="2000" dirty="0">
              <a:latin typeface="Arial" charset="0"/>
            </a:endParaRPr>
          </a:p>
          <a:p>
            <a:pPr marL="355600" indent="-355600" defTabSz="947738" eaLnBrk="1" hangingPunct="1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Lake size has increased </a:t>
            </a:r>
            <a:r>
              <a:rPr lang="en-US" sz="2000" dirty="0" smtClean="0">
                <a:latin typeface="Arial" charset="0"/>
              </a:rPr>
              <a:t>about 50% </a:t>
            </a:r>
            <a:r>
              <a:rPr lang="en-US" sz="2000" dirty="0">
                <a:latin typeface="Arial" charset="0"/>
              </a:rPr>
              <a:t>from 2004 to </a:t>
            </a:r>
            <a:r>
              <a:rPr lang="en-US" sz="2000" dirty="0" smtClean="0">
                <a:latin typeface="Arial" charset="0"/>
              </a:rPr>
              <a:t>2011, flooding communities.   </a:t>
            </a:r>
          </a:p>
          <a:p>
            <a:pPr marL="355600" indent="-355600" defTabSz="947738" eaLnBrk="1" hangingPunct="1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latin typeface="Arial" charset="0"/>
              </a:rPr>
              <a:t>In 2010, INTEC contacted CCNY/CREST to support in researching the causes for the Lakes’ Growth Rates.  </a:t>
            </a:r>
          </a:p>
          <a:p>
            <a:pPr marL="355600" indent="-355600" defTabSz="947738" eaLnBrk="1" hangingPunct="1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latin typeface="Arial" charset="0"/>
              </a:rPr>
              <a:t>CCNY allocated seed resources to support the effort.    </a:t>
            </a:r>
            <a:endParaRPr lang="en-US" sz="2000" dirty="0"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Lake Enriquillo Growth/CCNY/INTEC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FEBB-1559-4BD7-92D9-771A4E44B43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1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1143000"/>
          </a:xfrm>
        </p:spPr>
        <p:txBody>
          <a:bodyPr/>
          <a:lstStyle/>
          <a:p>
            <a:r>
              <a:rPr lang="en-US" b="1" dirty="0" smtClean="0"/>
              <a:t>Soil Moisture (Guard Post-204)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Lake Enriquillo Growth/CCNY/INTEC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FEBB-1559-4BD7-92D9-771A4E44B43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1442" name="3b804034-6ffd-41b6-a9da-0e5865772319" descr="C73BB27C-FE2D-4546-B3A2-98D53CAF14E5@c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5791200" cy="505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69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67800" cy="12954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Sensors </a:t>
            </a:r>
            <a:r>
              <a:rPr lang="en-US" sz="3200" b="1" dirty="0"/>
              <a:t>recommended for a more complete lake </a:t>
            </a:r>
            <a:r>
              <a:rPr lang="en-US" sz="3200" b="1" dirty="0" smtClean="0"/>
              <a:t>analysis/characterization, in addition to expanding the network to the </a:t>
            </a:r>
            <a:r>
              <a:rPr lang="en-US" sz="3200" b="1" dirty="0" err="1" smtClean="0"/>
              <a:t>Bahoruco</a:t>
            </a:r>
            <a:r>
              <a:rPr lang="en-US" sz="3200" b="1" dirty="0" smtClean="0"/>
              <a:t> Sierra</a:t>
            </a:r>
            <a:endParaRPr lang="en-US" sz="32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6452305"/>
              </p:ext>
            </p:extLst>
          </p:nvPr>
        </p:nvGraphicFramePr>
        <p:xfrm>
          <a:off x="152400" y="1371600"/>
          <a:ext cx="88392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818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 eaLnBrk="1" hangingPunct="1"/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A </a:t>
            </a:r>
            <a:r>
              <a:rPr lang="en-US" sz="2800" b="1" dirty="0">
                <a:solidFill>
                  <a:schemeClr val="tx2"/>
                </a:solidFill>
                <a:latin typeface="Arial" charset="0"/>
              </a:rPr>
              <a:t>Hydro-Meteorology </a:t>
            </a: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Hypothesis Tested with Atmospheric Modeling</a:t>
            </a:r>
          </a:p>
        </p:txBody>
      </p:sp>
      <p:sp>
        <p:nvSpPr>
          <p:cNvPr id="17" name="Rectangle 2"/>
          <p:cNvSpPr>
            <a:spLocks/>
          </p:cNvSpPr>
          <p:nvPr/>
        </p:nvSpPr>
        <p:spPr bwMode="auto">
          <a:xfrm>
            <a:off x="381000" y="990600"/>
            <a:ext cx="8458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t"/>
          <a:lstStyle/>
          <a:p>
            <a:pPr defTabSz="3046413" eaLnBrk="1" hangingPunct="1"/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The regional and local observations are complemented by a set of numerical atmospheric simulations that allow to:</a:t>
            </a:r>
          </a:p>
          <a:p>
            <a:pPr marL="457200" indent="-457200" defTabSz="3046413" eaLnBrk="1" hangingPunct="1">
              <a:buFont typeface="Arial"/>
              <a:buChar char="•"/>
            </a:pP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Generate a gridded dataset of key variables;</a:t>
            </a:r>
          </a:p>
          <a:p>
            <a:pPr marL="457200" indent="-457200" defTabSz="3046413" eaLnBrk="1" hangingPunct="1">
              <a:buFont typeface="Arial"/>
              <a:buChar char="•"/>
            </a:pP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Incorporate the effects of climate change;</a:t>
            </a:r>
          </a:p>
          <a:p>
            <a:pPr marL="457200" indent="-457200" defTabSz="3046413" eaLnBrk="1" hangingPunct="1">
              <a:buFont typeface="Arial"/>
              <a:buChar char="•"/>
            </a:pP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Incorporate the effects of SST change;</a:t>
            </a:r>
          </a:p>
          <a:p>
            <a:pPr marL="457200" indent="-457200" defTabSz="3046413" eaLnBrk="1" hangingPunct="1">
              <a:buFont typeface="Arial"/>
              <a:buChar char="•"/>
            </a:pP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Incorporate the effects of LCLU changes;</a:t>
            </a:r>
          </a:p>
          <a:p>
            <a:pPr marL="457200" indent="-457200" defTabSz="3046413" eaLnBrk="1" hangingPunct="1">
              <a:buFont typeface="Arial"/>
              <a:buChar char="•"/>
            </a:pP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Generate valuable datasets of variables not easily measured (e.g., atmospheric liquid water content, wind patterns);</a:t>
            </a:r>
          </a:p>
          <a:p>
            <a:pPr defTabSz="3046413" eaLnBrk="1" hangingPunct="1"/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This done both at specific </a:t>
            </a:r>
            <a:r>
              <a:rPr lang="en-US" sz="2800" b="1" dirty="0" err="1" smtClean="0">
                <a:solidFill>
                  <a:schemeClr val="tx2"/>
                </a:solidFill>
                <a:latin typeface="Arial" charset="0"/>
              </a:rPr>
              <a:t>peirods</a:t>
            </a: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 of lake growth and shrinkage, and for the complete period of satellite observations.</a:t>
            </a:r>
            <a:endParaRPr lang="en-US" sz="2800" b="1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94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/>
          </p:cNvSpPr>
          <p:nvPr/>
        </p:nvSpPr>
        <p:spPr bwMode="auto">
          <a:xfrm>
            <a:off x="0" y="0"/>
            <a:ext cx="9144000" cy="59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 eaLnBrk="1" hangingPunct="1"/>
            <a:r>
              <a:rPr lang="en-US" sz="2000" b="1" dirty="0" smtClean="0">
                <a:solidFill>
                  <a:schemeClr val="tx2"/>
                </a:solidFill>
                <a:latin typeface="Arial" charset="0"/>
              </a:rPr>
              <a:t>A 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Hydro-Meteorology </a:t>
            </a:r>
            <a:r>
              <a:rPr lang="en-US" sz="2000" b="1" dirty="0" smtClean="0">
                <a:solidFill>
                  <a:schemeClr val="tx2"/>
                </a:solidFill>
                <a:latin typeface="Arial" charset="0"/>
              </a:rPr>
              <a:t>Hypothesis Tested with Atmospheric Modeling:</a:t>
            </a:r>
          </a:p>
          <a:p>
            <a:pPr algn="ctr" defTabSz="3046413"/>
            <a:r>
              <a:rPr lang="en-US" sz="2000" b="1" dirty="0" smtClean="0">
                <a:solidFill>
                  <a:schemeClr val="tx2"/>
                </a:solidFill>
                <a:latin typeface="Arial" charset="0"/>
              </a:rPr>
              <a:t>Preliminary Results for Differences in Key Variables</a:t>
            </a:r>
            <a:endParaRPr lang="en-US" sz="20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Rectangle 2"/>
          <p:cNvSpPr>
            <a:spLocks/>
          </p:cNvSpPr>
          <p:nvPr/>
        </p:nvSpPr>
        <p:spPr bwMode="auto">
          <a:xfrm>
            <a:off x="3028424" y="599999"/>
            <a:ext cx="5952973" cy="33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 eaLnBrk="1" hangingPunct="1"/>
            <a:r>
              <a:rPr lang="en-US" sz="1200" b="1" dirty="0" smtClean="0">
                <a:solidFill>
                  <a:schemeClr val="tx2"/>
                </a:solidFill>
                <a:latin typeface="Arial" charset="0"/>
              </a:rPr>
              <a:t>Total surface precipitation and Total liquid water content between 700-1500 m</a:t>
            </a:r>
            <a:endParaRPr lang="en-US" sz="12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2984436" y="6398524"/>
            <a:ext cx="5952973" cy="41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 eaLnBrk="1" hangingPunct="1"/>
            <a:r>
              <a:rPr lang="en-US" sz="1200" b="1" dirty="0" smtClean="0">
                <a:solidFill>
                  <a:schemeClr val="tx2"/>
                </a:solidFill>
                <a:latin typeface="Arial" charset="0"/>
              </a:rPr>
              <a:t>Averaged surface wind (vectors) with vertical motions (contours) and Total liquid water content along cross-section at 18.25 N Lat.</a:t>
            </a:r>
          </a:p>
        </p:txBody>
      </p:sp>
      <p:pic>
        <p:nvPicPr>
          <p:cNvPr id="11" name="Picture 10" descr="RD-Grid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5" t="6655" r="18394" b="4810"/>
          <a:stretch/>
        </p:blipFill>
        <p:spPr>
          <a:xfrm>
            <a:off x="124661" y="2015522"/>
            <a:ext cx="2859774" cy="3204347"/>
          </a:xfrm>
          <a:prstGeom prst="rect">
            <a:avLst/>
          </a:prstGeom>
        </p:spPr>
      </p:pic>
      <p:sp>
        <p:nvSpPr>
          <p:cNvPr id="12" name="Rectangle 2"/>
          <p:cNvSpPr>
            <a:spLocks/>
          </p:cNvSpPr>
          <p:nvPr/>
        </p:nvSpPr>
        <p:spPr bwMode="auto">
          <a:xfrm>
            <a:off x="0" y="5219869"/>
            <a:ext cx="2984435" cy="41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/>
            <a:r>
              <a:rPr lang="en-US" sz="1200" b="1" dirty="0" smtClean="0">
                <a:solidFill>
                  <a:schemeClr val="tx2"/>
                </a:solidFill>
                <a:latin typeface="Arial" charset="0"/>
              </a:rPr>
              <a:t>Modeling grids showing horizontal resolution of each.</a:t>
            </a:r>
          </a:p>
        </p:txBody>
      </p:sp>
      <p:pic>
        <p:nvPicPr>
          <p:cNvPr id="13" name="Picture 12" descr="Pcp_Diff_95-04_Dis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0" t="7634" r="4901" b="4719"/>
          <a:stretch/>
        </p:blipFill>
        <p:spPr>
          <a:xfrm>
            <a:off x="3028424" y="1002512"/>
            <a:ext cx="3018844" cy="2615184"/>
          </a:xfrm>
          <a:prstGeom prst="rect">
            <a:avLst/>
          </a:prstGeom>
        </p:spPr>
      </p:pic>
      <p:pic>
        <p:nvPicPr>
          <p:cNvPr id="14" name="Picture 13" descr="H2O_Diff_95-04_Dis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1" t="7634" r="4027" b="4860"/>
          <a:stretch/>
        </p:blipFill>
        <p:spPr>
          <a:xfrm>
            <a:off x="6086483" y="1011958"/>
            <a:ext cx="3057517" cy="2615184"/>
          </a:xfrm>
          <a:prstGeom prst="rect">
            <a:avLst/>
          </a:prstGeom>
        </p:spPr>
      </p:pic>
      <p:pic>
        <p:nvPicPr>
          <p:cNvPr id="15" name="Picture 14" descr="Wind_Diff_95-04_Dis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4" t="8749" r="5337"/>
          <a:stretch/>
        </p:blipFill>
        <p:spPr>
          <a:xfrm>
            <a:off x="2984436" y="3617696"/>
            <a:ext cx="3062832" cy="2779776"/>
          </a:xfrm>
          <a:prstGeom prst="rect">
            <a:avLst/>
          </a:prstGeom>
        </p:spPr>
      </p:pic>
      <p:pic>
        <p:nvPicPr>
          <p:cNvPr id="16" name="Picture 15" descr="H2O_Diff_95-04_Vert.jpg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t="5231" r="5679"/>
          <a:stretch/>
        </p:blipFill>
        <p:spPr>
          <a:xfrm>
            <a:off x="6086483" y="3617696"/>
            <a:ext cx="2414016" cy="27797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066800"/>
            <a:ext cx="3061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Arial" charset="0"/>
              </a:rPr>
              <a:t>April 2004 </a:t>
            </a:r>
            <a:r>
              <a:rPr lang="en-US" b="1" dirty="0">
                <a:solidFill>
                  <a:schemeClr val="tx2"/>
                </a:solidFill>
                <a:latin typeface="Arial" charset="0"/>
              </a:rPr>
              <a:t>(Lowest Point) and</a:t>
            </a:r>
            <a:r>
              <a:rPr lang="en-US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Arial" charset="0"/>
              </a:rPr>
              <a:t>1995 (Shrinking Period</a:t>
            </a:r>
            <a:r>
              <a:rPr lang="en-US" b="1" dirty="0" smtClean="0">
                <a:solidFill>
                  <a:schemeClr val="tx2"/>
                </a:solidFill>
                <a:latin typeface="Arial" charset="0"/>
              </a:rPr>
              <a:t>)</a:t>
            </a:r>
            <a:endParaRPr lang="en-US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39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/>
          </p:cNvSpPr>
          <p:nvPr/>
        </p:nvSpPr>
        <p:spPr bwMode="auto">
          <a:xfrm>
            <a:off x="0" y="0"/>
            <a:ext cx="9144000" cy="59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 eaLnBrk="1" hangingPunct="1"/>
            <a:r>
              <a:rPr lang="en-US" sz="2000" b="1" dirty="0" smtClean="0">
                <a:solidFill>
                  <a:schemeClr val="tx2"/>
                </a:solidFill>
                <a:latin typeface="Arial" charset="0"/>
              </a:rPr>
              <a:t>A 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Hydro-Meteorology </a:t>
            </a:r>
            <a:r>
              <a:rPr lang="en-US" sz="2000" b="1" dirty="0" smtClean="0">
                <a:solidFill>
                  <a:schemeClr val="tx2"/>
                </a:solidFill>
                <a:latin typeface="Arial" charset="0"/>
              </a:rPr>
              <a:t>Hypothesis Tested with Atmospheric Modeling:</a:t>
            </a:r>
          </a:p>
          <a:p>
            <a:pPr algn="ctr" defTabSz="3046413"/>
            <a:r>
              <a:rPr lang="en-US" sz="2000" b="1" dirty="0" smtClean="0">
                <a:solidFill>
                  <a:schemeClr val="tx2"/>
                </a:solidFill>
                <a:latin typeface="Arial" charset="0"/>
              </a:rPr>
              <a:t>Preliminary Results for Differences in Key Variables</a:t>
            </a:r>
            <a:endParaRPr lang="en-US" sz="20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8" name="Rectangle 2"/>
          <p:cNvSpPr>
            <a:spLocks/>
          </p:cNvSpPr>
          <p:nvPr/>
        </p:nvSpPr>
        <p:spPr bwMode="auto">
          <a:xfrm>
            <a:off x="3028424" y="599999"/>
            <a:ext cx="5952973" cy="33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 eaLnBrk="1" hangingPunct="1"/>
            <a:r>
              <a:rPr lang="en-US" sz="1200" b="1" dirty="0" smtClean="0">
                <a:solidFill>
                  <a:schemeClr val="tx2"/>
                </a:solidFill>
                <a:latin typeface="Arial" charset="0"/>
              </a:rPr>
              <a:t>Total surface precipitation and Total liquid water content between 700-1500 m</a:t>
            </a:r>
            <a:endParaRPr lang="en-US" sz="12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Rectangle 2"/>
          <p:cNvSpPr>
            <a:spLocks/>
          </p:cNvSpPr>
          <p:nvPr/>
        </p:nvSpPr>
        <p:spPr bwMode="auto">
          <a:xfrm>
            <a:off x="2984436" y="6398524"/>
            <a:ext cx="5952973" cy="41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 eaLnBrk="1" hangingPunct="1"/>
            <a:r>
              <a:rPr lang="en-US" sz="1200" b="1" dirty="0" smtClean="0">
                <a:solidFill>
                  <a:schemeClr val="tx2"/>
                </a:solidFill>
                <a:latin typeface="Arial" charset="0"/>
              </a:rPr>
              <a:t>Averaged surface wind (vectors) with vertical motions (contours) and Total liquid water content along cross-section at 18.25 N Lat.</a:t>
            </a:r>
          </a:p>
        </p:txBody>
      </p:sp>
      <p:pic>
        <p:nvPicPr>
          <p:cNvPr id="20" name="Picture 19" descr="RD-Grid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5" t="6655" r="18394" b="4810"/>
          <a:stretch/>
        </p:blipFill>
        <p:spPr>
          <a:xfrm>
            <a:off x="124661" y="2015522"/>
            <a:ext cx="2859774" cy="3204347"/>
          </a:xfrm>
          <a:prstGeom prst="rect">
            <a:avLst/>
          </a:prstGeom>
        </p:spPr>
      </p:pic>
      <p:sp>
        <p:nvSpPr>
          <p:cNvPr id="21" name="Rectangle 2"/>
          <p:cNvSpPr>
            <a:spLocks/>
          </p:cNvSpPr>
          <p:nvPr/>
        </p:nvSpPr>
        <p:spPr bwMode="auto">
          <a:xfrm>
            <a:off x="0" y="5219869"/>
            <a:ext cx="2984435" cy="41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algn="ctr" defTabSz="3046413"/>
            <a:r>
              <a:rPr lang="en-US" sz="1200" b="1" dirty="0" smtClean="0">
                <a:solidFill>
                  <a:schemeClr val="tx2"/>
                </a:solidFill>
                <a:latin typeface="Arial" charset="0"/>
              </a:rPr>
              <a:t>Modeling grids showing horizontal resolution of each.</a:t>
            </a:r>
          </a:p>
        </p:txBody>
      </p:sp>
      <p:pic>
        <p:nvPicPr>
          <p:cNvPr id="22" name="Picture 21" descr="Pcp_Diff_95-10_Dis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8" t="7681" r="5679" b="4664"/>
          <a:stretch/>
        </p:blipFill>
        <p:spPr>
          <a:xfrm>
            <a:off x="2984435" y="1011958"/>
            <a:ext cx="3026664" cy="2615184"/>
          </a:xfrm>
          <a:prstGeom prst="rect">
            <a:avLst/>
          </a:prstGeom>
        </p:spPr>
      </p:pic>
      <p:pic>
        <p:nvPicPr>
          <p:cNvPr id="23" name="Picture 22" descr="H2O_Diff_95-10_Dist.jp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7" t="7681" r="3942" b="5076"/>
          <a:stretch/>
        </p:blipFill>
        <p:spPr>
          <a:xfrm>
            <a:off x="6047268" y="1002512"/>
            <a:ext cx="3096732" cy="2615184"/>
          </a:xfrm>
          <a:prstGeom prst="rect">
            <a:avLst/>
          </a:prstGeom>
        </p:spPr>
      </p:pic>
      <p:pic>
        <p:nvPicPr>
          <p:cNvPr id="24" name="Picture 23" descr="H2O_Diff_95-10_Ver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" t="5624" r="5680"/>
          <a:stretch/>
        </p:blipFill>
        <p:spPr>
          <a:xfrm>
            <a:off x="6086483" y="3627142"/>
            <a:ext cx="2414016" cy="2779776"/>
          </a:xfrm>
          <a:prstGeom prst="rect">
            <a:avLst/>
          </a:prstGeom>
        </p:spPr>
      </p:pic>
      <p:pic>
        <p:nvPicPr>
          <p:cNvPr id="25" name="Picture 24" descr="Wind_Diff_95-10_Dist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8" t="7681" r="5679"/>
          <a:stretch/>
        </p:blipFill>
        <p:spPr>
          <a:xfrm>
            <a:off x="2947859" y="3617696"/>
            <a:ext cx="3063240" cy="28256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066800"/>
            <a:ext cx="3061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Arial" charset="0"/>
              </a:rPr>
              <a:t>April 2010 (Growth) </a:t>
            </a:r>
            <a:r>
              <a:rPr lang="en-US" b="1" dirty="0">
                <a:solidFill>
                  <a:schemeClr val="tx2"/>
                </a:solidFill>
                <a:latin typeface="Arial" charset="0"/>
              </a:rPr>
              <a:t>and</a:t>
            </a:r>
            <a:r>
              <a:rPr lang="en-US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Arial" charset="0"/>
              </a:rPr>
              <a:t>1995 (Shrinking Period</a:t>
            </a:r>
            <a:r>
              <a:rPr lang="en-US" b="1" dirty="0" smtClean="0">
                <a:solidFill>
                  <a:schemeClr val="tx2"/>
                </a:solidFill>
                <a:latin typeface="Arial" charset="0"/>
              </a:rPr>
              <a:t>)</a:t>
            </a:r>
            <a:endParaRPr lang="en-US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14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678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Upcoming modeling exercises recommended </a:t>
            </a:r>
            <a:r>
              <a:rPr lang="en-US" sz="3200" b="1" dirty="0"/>
              <a:t>for a more complete lake </a:t>
            </a:r>
            <a:r>
              <a:rPr lang="en-US" sz="3200" b="1" dirty="0" smtClean="0"/>
              <a:t>analysis/characterization</a:t>
            </a:r>
            <a:endParaRPr lang="en-US" sz="32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4305953"/>
              </p:ext>
            </p:extLst>
          </p:nvPr>
        </p:nvGraphicFramePr>
        <p:xfrm>
          <a:off x="152400" y="1371600"/>
          <a:ext cx="88392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165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Summary of Findings</a:t>
            </a:r>
          </a:p>
        </p:txBody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/>
            <a:r>
              <a:rPr lang="en-US" dirty="0" smtClean="0"/>
              <a:t>Lake Area  -  Lake expansion back to its size at 1984 in year 2006, and its size at the end of 2012 is 24% historically larger.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Precipitation has risen above seasonal averages for 2004 to 2011 showing correlation with lake area increases.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Both land surface temperature and sea surface temperature have been increasing very fast during the last decade resulting in increasing moisture contents in the basin. 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 smtClean="0"/>
              <a:t>Increase in precipitation, SSTs, and moisture content, lead to hypothesized of increases in horizontal rain production. 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Land Usage – No significant land use changes were found that could contribute to increases in runoff.  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Lake Enriquillo Growth/CCNY/INTEC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FEBB-1559-4BD7-92D9-771A4E44B43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dirty="0" smtClean="0"/>
              <a:t>Recommendations For Future Studies </a:t>
            </a:r>
          </a:p>
        </p:txBody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>
          <a:xfrm>
            <a:off x="457200" y="1231392"/>
            <a:ext cx="8229600" cy="4788408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b="1" u="sng" dirty="0" smtClean="0"/>
              <a:t>Measurements to test the hypothesis</a:t>
            </a:r>
          </a:p>
          <a:p>
            <a:pPr lvl="1"/>
            <a:r>
              <a:rPr lang="en-US" sz="2000" dirty="0"/>
              <a:t>Horizontal water production </a:t>
            </a:r>
            <a:endParaRPr lang="en-US" sz="2000" dirty="0" smtClean="0"/>
          </a:p>
          <a:p>
            <a:pPr lvl="1"/>
            <a:r>
              <a:rPr lang="en-US" sz="2000" dirty="0" smtClean="0"/>
              <a:t>Mountain clouds over Sierras</a:t>
            </a:r>
            <a:endParaRPr lang="en-US" dirty="0"/>
          </a:p>
          <a:p>
            <a:pPr lvl="1"/>
            <a:r>
              <a:rPr lang="en-US" sz="2000" dirty="0" smtClean="0"/>
              <a:t>Bathymetry </a:t>
            </a:r>
          </a:p>
          <a:p>
            <a:pPr lvl="1"/>
            <a:r>
              <a:rPr lang="en-US" sz="2000" dirty="0" smtClean="0"/>
              <a:t>underground inflow </a:t>
            </a:r>
          </a:p>
          <a:p>
            <a:pPr lvl="1"/>
            <a:r>
              <a:rPr lang="en-US" sz="2000" dirty="0" smtClean="0"/>
              <a:t>Water salinity </a:t>
            </a:r>
          </a:p>
          <a:p>
            <a:pPr eaLnBrk="1" hangingPunct="1"/>
            <a:r>
              <a:rPr lang="en-US" sz="2400" dirty="0" smtClean="0"/>
              <a:t>Further study of extreme events (rain events which produce flooding) frequency correlations with sea surface temperature.</a:t>
            </a:r>
          </a:p>
          <a:p>
            <a:pPr eaLnBrk="1" hangingPunct="1"/>
            <a:r>
              <a:rPr lang="en-US" sz="2400" dirty="0" smtClean="0"/>
              <a:t>Projections via modeling to the future with emphasis on impacts of Caribbean climate changes due to global warming on Lakes Watershed. </a:t>
            </a:r>
            <a:endParaRPr lang="en-US" sz="2400" dirty="0"/>
          </a:p>
          <a:p>
            <a:pPr eaLnBrk="1" hangingPunct="1"/>
            <a:r>
              <a:rPr lang="en-US" sz="2400" dirty="0" smtClean="0"/>
              <a:t>Resources are needed to extend these works.   </a:t>
            </a:r>
          </a:p>
          <a:p>
            <a:pPr marL="0" indent="0" eaLnBrk="1" hangingPunct="1">
              <a:buNone/>
            </a:pPr>
            <a:endParaRPr lang="en-US" sz="2400" dirty="0" smtClean="0"/>
          </a:p>
          <a:p>
            <a:pPr marL="0" indent="0" eaLnBrk="1" hangingPunct="1">
              <a:buNone/>
            </a:pPr>
            <a:endParaRPr lang="en-US" sz="24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Lake Enriquillo Growth/CCNY/INTEC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FEBB-1559-4BD7-92D9-771A4E44B43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1984_2009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231392"/>
            <a:ext cx="8686800" cy="396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52400"/>
            <a:ext cx="7766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j-lt"/>
              </a:rPr>
              <a:t>Lake </a:t>
            </a:r>
            <a:r>
              <a:rPr lang="en-US" sz="3200" b="1" dirty="0" err="1" smtClean="0">
                <a:solidFill>
                  <a:schemeClr val="accent1"/>
                </a:solidFill>
                <a:latin typeface="+mj-lt"/>
              </a:rPr>
              <a:t>Enriquillo</a:t>
            </a:r>
            <a:r>
              <a:rPr lang="en-US" sz="3200" b="1" dirty="0" smtClean="0">
                <a:solidFill>
                  <a:schemeClr val="accent1"/>
                </a:solidFill>
                <a:latin typeface="+mj-lt"/>
              </a:rPr>
              <a:t> Surface </a:t>
            </a:r>
            <a:r>
              <a:rPr lang="en-US" sz="3200" b="1" dirty="0">
                <a:solidFill>
                  <a:schemeClr val="accent1"/>
                </a:solidFill>
                <a:latin typeface="+mj-lt"/>
              </a:rPr>
              <a:t>Area </a:t>
            </a:r>
            <a:r>
              <a:rPr lang="en-US" sz="3200" b="1" dirty="0" smtClean="0">
                <a:solidFill>
                  <a:schemeClr val="accent1"/>
                </a:solidFill>
                <a:latin typeface="+mj-lt"/>
              </a:rPr>
              <a:t>Analysis</a:t>
            </a:r>
          </a:p>
          <a:p>
            <a:r>
              <a:rPr lang="en-US" sz="3200" b="1" dirty="0" smtClean="0">
                <a:solidFill>
                  <a:schemeClr val="accent1"/>
                </a:solidFill>
                <a:latin typeface="+mj-lt"/>
              </a:rPr>
              <a:t>Border of Lake in 1984, 2004, and 2009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688" y="5276088"/>
            <a:ext cx="92964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900" dirty="0" smtClean="0"/>
              <a:t> B</a:t>
            </a:r>
            <a:r>
              <a:rPr lang="en-US" sz="1900" dirty="0" smtClean="0">
                <a:latin typeface="+mn-lt"/>
              </a:rPr>
              <a:t>ase map is image of 2004, where la Isla </a:t>
            </a:r>
            <a:r>
              <a:rPr lang="en-US" sz="1900" dirty="0" err="1" smtClean="0">
                <a:latin typeface="+mn-lt"/>
              </a:rPr>
              <a:t>Cabritos</a:t>
            </a:r>
            <a:r>
              <a:rPr lang="en-US" sz="1900" dirty="0" smtClean="0">
                <a:latin typeface="+mn-lt"/>
              </a:rPr>
              <a:t> is connected to the coast at 2004</a:t>
            </a:r>
          </a:p>
          <a:p>
            <a:pPr>
              <a:buFont typeface="Wingdings" pitchFamily="2" charset="2"/>
              <a:buChar char="§"/>
            </a:pPr>
            <a:r>
              <a:rPr lang="en-US" sz="1900" dirty="0" smtClean="0">
                <a:latin typeface="+mn-lt"/>
              </a:rPr>
              <a:t> Red border is lake at 1984</a:t>
            </a:r>
          </a:p>
          <a:p>
            <a:pPr>
              <a:buFont typeface="Wingdings" pitchFamily="2" charset="2"/>
              <a:buChar char="§"/>
            </a:pPr>
            <a:r>
              <a:rPr lang="en-US" sz="1900" dirty="0" smtClean="0">
                <a:latin typeface="+mn-lt"/>
              </a:rPr>
              <a:t> Blue border is lake at 2009 (la Isla </a:t>
            </a:r>
            <a:r>
              <a:rPr lang="en-US" sz="1900" dirty="0" err="1" smtClean="0">
                <a:latin typeface="+mn-lt"/>
              </a:rPr>
              <a:t>Barbarita</a:t>
            </a:r>
            <a:r>
              <a:rPr lang="en-US" sz="1900" dirty="0" smtClean="0">
                <a:latin typeface="+mn-lt"/>
              </a:rPr>
              <a:t> and la </a:t>
            </a:r>
            <a:r>
              <a:rPr lang="en-US" sz="1900" dirty="0" err="1" smtClean="0">
                <a:latin typeface="+mn-lt"/>
              </a:rPr>
              <a:t>Islita</a:t>
            </a:r>
            <a:r>
              <a:rPr lang="en-US" sz="1900" dirty="0" smtClean="0">
                <a:latin typeface="+mn-lt"/>
              </a:rPr>
              <a:t>  are submerged)</a:t>
            </a:r>
            <a:endParaRPr lang="en-US" sz="19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422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7766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j-lt"/>
              </a:rPr>
              <a:t>Lake </a:t>
            </a:r>
            <a:r>
              <a:rPr lang="en-US" sz="3200" b="1" dirty="0" err="1" smtClean="0">
                <a:solidFill>
                  <a:schemeClr val="accent1"/>
                </a:solidFill>
                <a:latin typeface="+mj-lt"/>
              </a:rPr>
              <a:t>Enriquillo</a:t>
            </a:r>
            <a:r>
              <a:rPr lang="en-US" sz="3200" b="1" dirty="0" smtClean="0">
                <a:solidFill>
                  <a:schemeClr val="accent1"/>
                </a:solidFill>
                <a:latin typeface="+mj-lt"/>
              </a:rPr>
              <a:t> Surface </a:t>
            </a:r>
            <a:r>
              <a:rPr lang="en-US" sz="3200" b="1" dirty="0">
                <a:solidFill>
                  <a:schemeClr val="accent1"/>
                </a:solidFill>
                <a:latin typeface="+mj-lt"/>
              </a:rPr>
              <a:t>Area </a:t>
            </a:r>
            <a:r>
              <a:rPr lang="en-US" sz="3200" b="1" dirty="0" smtClean="0">
                <a:solidFill>
                  <a:schemeClr val="accent1"/>
                </a:solidFill>
                <a:latin typeface="+mj-lt"/>
              </a:rPr>
              <a:t>Analysis</a:t>
            </a:r>
          </a:p>
          <a:p>
            <a:r>
              <a:rPr lang="en-US" sz="3200" b="1" dirty="0" smtClean="0">
                <a:solidFill>
                  <a:schemeClr val="accent1"/>
                </a:solidFill>
                <a:latin typeface="+mj-lt"/>
              </a:rPr>
              <a:t>Border of Lake in 2009 and 2012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447800"/>
            <a:ext cx="8001001" cy="4865671"/>
          </a:xfrm>
        </p:spPr>
      </p:pic>
    </p:spTree>
    <p:extLst>
      <p:ext uri="{BB962C8B-B14F-4D97-AF65-F5344CB8AC3E}">
        <p14:creationId xmlns:p14="http://schemas.microsoft.com/office/powerpoint/2010/main" val="100182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7766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j-lt"/>
              </a:rPr>
              <a:t>Lake </a:t>
            </a:r>
            <a:r>
              <a:rPr lang="en-US" sz="3200" b="1" dirty="0" err="1" smtClean="0">
                <a:solidFill>
                  <a:schemeClr val="accent1"/>
                </a:solidFill>
                <a:latin typeface="+mj-lt"/>
              </a:rPr>
              <a:t>Sumatre</a:t>
            </a:r>
            <a:r>
              <a:rPr lang="en-US" sz="3200" b="1" dirty="0" smtClean="0">
                <a:solidFill>
                  <a:schemeClr val="accent1"/>
                </a:solidFill>
                <a:latin typeface="+mj-lt"/>
              </a:rPr>
              <a:t> Surface </a:t>
            </a:r>
            <a:r>
              <a:rPr lang="en-US" sz="3200" b="1" dirty="0">
                <a:solidFill>
                  <a:schemeClr val="accent1"/>
                </a:solidFill>
                <a:latin typeface="+mj-lt"/>
              </a:rPr>
              <a:t>Area </a:t>
            </a:r>
            <a:r>
              <a:rPr lang="en-US" sz="3200" b="1" dirty="0" smtClean="0">
                <a:solidFill>
                  <a:schemeClr val="accent1"/>
                </a:solidFill>
                <a:latin typeface="+mj-lt"/>
              </a:rPr>
              <a:t>Analysis</a:t>
            </a:r>
          </a:p>
          <a:p>
            <a:r>
              <a:rPr lang="en-US" sz="3200" b="1" dirty="0" smtClean="0">
                <a:solidFill>
                  <a:schemeClr val="accent1"/>
                </a:solidFill>
                <a:latin typeface="+mj-lt"/>
              </a:rPr>
              <a:t>Border of Lake in 2009 and 2012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7079"/>
            <a:ext cx="8077200" cy="4797521"/>
          </a:xfrm>
        </p:spPr>
      </p:pic>
    </p:spTree>
    <p:extLst>
      <p:ext uri="{BB962C8B-B14F-4D97-AF65-F5344CB8AC3E}">
        <p14:creationId xmlns:p14="http://schemas.microsoft.com/office/powerpoint/2010/main" val="324335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7766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  <a:latin typeface="+mj-lt"/>
              </a:rPr>
              <a:t>Lakes Surface </a:t>
            </a:r>
            <a:r>
              <a:rPr lang="en-US" sz="3200" b="1" dirty="0">
                <a:solidFill>
                  <a:schemeClr val="accent1"/>
                </a:solidFill>
                <a:latin typeface="+mj-lt"/>
              </a:rPr>
              <a:t>Area </a:t>
            </a:r>
            <a:r>
              <a:rPr lang="en-US" sz="3200" b="1" dirty="0" smtClean="0">
                <a:solidFill>
                  <a:schemeClr val="accent1"/>
                </a:solidFill>
                <a:latin typeface="+mj-lt"/>
              </a:rPr>
              <a:t>Analysis</a:t>
            </a:r>
          </a:p>
          <a:p>
            <a:r>
              <a:rPr lang="en-US" sz="3200" b="1" dirty="0" smtClean="0">
                <a:solidFill>
                  <a:schemeClr val="accent1"/>
                </a:solidFill>
                <a:latin typeface="+mj-lt"/>
              </a:rPr>
              <a:t>Border of Lakes in 2009 and 2012</a:t>
            </a:r>
          </a:p>
          <a:p>
            <a:r>
              <a:rPr lang="en-US" sz="3200" b="1" dirty="0" smtClean="0">
                <a:solidFill>
                  <a:schemeClr val="accent1"/>
                </a:solidFill>
                <a:latin typeface="+mj-lt"/>
              </a:rPr>
              <a:t>Both show an ~7% increase in 3 years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8592207" cy="4572000"/>
          </a:xfrm>
        </p:spPr>
      </p:pic>
    </p:spTree>
    <p:extLst>
      <p:ext uri="{BB962C8B-B14F-4D97-AF65-F5344CB8AC3E}">
        <p14:creationId xmlns:p14="http://schemas.microsoft.com/office/powerpoint/2010/main" val="169814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ke Surface area changes [2]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 t="3291" r="3002" b="1869"/>
          <a:stretch/>
        </p:blipFill>
        <p:spPr>
          <a:xfrm>
            <a:off x="1149142" y="990600"/>
            <a:ext cx="6728533" cy="5850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  <a:latin typeface="+mj-lt"/>
              </a:rPr>
              <a:t>Average </a:t>
            </a:r>
            <a:r>
              <a:rPr lang="en-US" sz="3200" b="1" dirty="0" err="1">
                <a:solidFill>
                  <a:schemeClr val="accent1"/>
                </a:solidFill>
                <a:latin typeface="+mj-lt"/>
              </a:rPr>
              <a:t>Enriquillo</a:t>
            </a:r>
            <a:r>
              <a:rPr lang="en-US" sz="3200" b="1" dirty="0">
                <a:solidFill>
                  <a:schemeClr val="accent1"/>
                </a:solidFill>
                <a:latin typeface="+mj-lt"/>
              </a:rPr>
              <a:t> and </a:t>
            </a:r>
            <a:r>
              <a:rPr lang="en-US" sz="3200" b="1" dirty="0" err="1">
                <a:solidFill>
                  <a:schemeClr val="accent1"/>
                </a:solidFill>
                <a:latin typeface="+mj-lt"/>
              </a:rPr>
              <a:t>Sumatre</a:t>
            </a:r>
            <a:r>
              <a:rPr lang="en-US" sz="32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3200" b="1" dirty="0" smtClean="0">
                <a:solidFill>
                  <a:schemeClr val="accent1"/>
                </a:solidFill>
                <a:latin typeface="+mj-lt"/>
              </a:rPr>
              <a:t>Lakes Surface </a:t>
            </a:r>
            <a:r>
              <a:rPr lang="en-US" sz="3200" b="1" dirty="0">
                <a:solidFill>
                  <a:schemeClr val="accent1"/>
                </a:solidFill>
                <a:latin typeface="+mj-lt"/>
              </a:rPr>
              <a:t>Area 1982</a:t>
            </a:r>
            <a:r>
              <a:rPr lang="en-US" sz="3200" b="1" dirty="0" smtClean="0">
                <a:solidFill>
                  <a:schemeClr val="accent1"/>
                </a:solidFill>
                <a:latin typeface="+mj-lt"/>
              </a:rPr>
              <a:t>-June 2012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45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135" y="2590800"/>
            <a:ext cx="4038600" cy="37856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The lake grows back to its size of 1984  (276 km </a:t>
            </a:r>
            <a:r>
              <a:rPr lang="en-US" sz="2400" baseline="30000" dirty="0" smtClean="0">
                <a:solidFill>
                  <a:schemeClr val="tx1"/>
                </a:solidFill>
                <a:latin typeface="+mj-lt"/>
              </a:rPr>
              <a:t>2 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) at around year 2006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The smallest surface area was recorded at 2004 with surface area of   165 km </a:t>
            </a:r>
            <a:r>
              <a:rPr lang="en-US" sz="2400" baseline="30000" dirty="0" smtClean="0">
                <a:solidFill>
                  <a:schemeClr val="tx1"/>
                </a:solidFill>
                <a:latin typeface="+mj-lt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.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 Size of the lake at the end of 2011 was 331 km</a:t>
            </a:r>
            <a:r>
              <a:rPr lang="en-US" sz="2400" baseline="30000" dirty="0" smtClean="0">
                <a:solidFill>
                  <a:schemeClr val="tx1"/>
                </a:solidFill>
                <a:latin typeface="+mj-lt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, this is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1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7%. larger than size at 1984, and 2Xlarger than size in 2004.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46522" y="2895600"/>
            <a:ext cx="4343400" cy="2677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Shows a general increasing trend from 1984 to 2010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Area at 1984 was 115.96 km</a:t>
            </a:r>
            <a:r>
              <a:rPr lang="en-US" sz="2400" baseline="30000" dirty="0" smtClean="0">
                <a:solidFill>
                  <a:schemeClr val="tx1"/>
                </a:solidFill>
                <a:latin typeface="+mj-lt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Area at May 2010 was 134.26 km</a:t>
            </a:r>
            <a:r>
              <a:rPr lang="en-US" sz="2400" baseline="30000" dirty="0" smtClean="0">
                <a:solidFill>
                  <a:schemeClr val="tx1"/>
                </a:solidFill>
                <a:latin typeface="+mj-lt"/>
              </a:rPr>
              <a:t>2</a:t>
            </a:r>
          </a:p>
          <a:p>
            <a:pPr>
              <a:buFont typeface="Arial" pitchFamily="34" charset="0"/>
              <a:buChar char="•"/>
            </a:pPr>
            <a:r>
              <a:rPr lang="en-US" sz="2400" baseline="30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15.8%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increased in past 25 years.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13735" y="-76200"/>
            <a:ext cx="8229600" cy="1600200"/>
          </a:xfrm>
        </p:spPr>
        <p:txBody>
          <a:bodyPr>
            <a:normAutofit/>
          </a:bodyPr>
          <a:lstStyle/>
          <a:p>
            <a:r>
              <a:rPr lang="en-US" sz="3500" b="1" dirty="0" smtClean="0"/>
              <a:t>Average Lake Surface Area 1984-2011: </a:t>
            </a:r>
            <a:br>
              <a:rPr lang="en-US" sz="3500" b="1" dirty="0" smtClean="0"/>
            </a:br>
            <a:r>
              <a:rPr lang="en-US" sz="3500" b="1" dirty="0" smtClean="0"/>
              <a:t>Some Numbers</a:t>
            </a:r>
            <a:endParaRPr lang="en-US" sz="3500" b="1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26321" y="1981200"/>
            <a:ext cx="8229600" cy="533400"/>
          </a:xfrm>
          <a:prstGeom prst="rect">
            <a:avLst/>
          </a:prstGeom>
        </p:spPr>
        <p:txBody>
          <a:bodyPr vert="horz" lIns="0" rIns="0" bIns="0" anchor="b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err="1" smtClean="0"/>
              <a:t>Enriquillo</a:t>
            </a:r>
            <a:r>
              <a:rPr lang="en-US" sz="3500" b="1" dirty="0" smtClean="0"/>
              <a:t> </a:t>
            </a:r>
            <a:r>
              <a:rPr lang="en-US" sz="3500" b="1" dirty="0"/>
              <a:t> </a:t>
            </a:r>
            <a:r>
              <a:rPr lang="en-US" sz="3500" b="1" dirty="0" smtClean="0"/>
              <a:t>                         </a:t>
            </a:r>
            <a:r>
              <a:rPr lang="en-US" sz="3500" b="1" dirty="0" err="1" smtClean="0"/>
              <a:t>Saumatre</a:t>
            </a:r>
            <a:endParaRPr lang="en-US" sz="35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Lake Enriquillo Growth/CCNY/INTEC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8FEBB-1559-4BD7-92D9-771A4E44B43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9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1509</TotalTime>
  <Words>1684</Words>
  <Application>Microsoft Office PowerPoint</Application>
  <PresentationFormat>On-screen Show (4:3)</PresentationFormat>
  <Paragraphs>229</Paragraphs>
  <Slides>37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Flow</vt:lpstr>
      <vt:lpstr>Chart</vt:lpstr>
      <vt:lpstr>Lake Surface Area Changes in the Enriquillo Basin Scientific Causes  &amp; Where we go from here?</vt:lpstr>
      <vt:lpstr>Outline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Average Lake Surface Area 1984-2011:  Some Numbers</vt:lpstr>
      <vt:lpstr>Local Precipitation: Monthly Average</vt:lpstr>
      <vt:lpstr>Local Precipitation: 10-year Seasonal Variation</vt:lpstr>
      <vt:lpstr>PowerPoint Presentation</vt:lpstr>
      <vt:lpstr>Land Cover and Use Analysis: 1986</vt:lpstr>
      <vt:lpstr>Land Cover and Use Analysis: 2010</vt:lpstr>
      <vt:lpstr>Lake Enriquillo Watershed LCLU Changes from 1986-2010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Analysis of Landsat images from past 10 years show cloud frequency north and south of the lake.</vt:lpstr>
      <vt:lpstr>Sensor placement along the Neyba Sierra from the February 2012 field campaign.</vt:lpstr>
      <vt:lpstr>In order characterize the region, the sensors were placed along 2 paths.</vt:lpstr>
      <vt:lpstr>PowerPoint Presentation</vt:lpstr>
      <vt:lpstr>PowerPoint Presentation</vt:lpstr>
      <vt:lpstr>PowerPoint Presentation</vt:lpstr>
      <vt:lpstr>PowerPoint Presentation</vt:lpstr>
      <vt:lpstr>Soil Moisture (Guard Post-204)</vt:lpstr>
      <vt:lpstr>Sensors recommended for a more complete lake analysis/characterization, in addition to expanding the network to the Bahoruco Sierra</vt:lpstr>
      <vt:lpstr>PowerPoint Presentation</vt:lpstr>
      <vt:lpstr>PowerPoint Presentation</vt:lpstr>
      <vt:lpstr>PowerPoint Presentation</vt:lpstr>
      <vt:lpstr>Upcoming modeling exercises recommended for a more complete lake analysis/characterization</vt:lpstr>
      <vt:lpstr>Summary of Findings</vt:lpstr>
      <vt:lpstr>Recommendations For Future Studies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Growth of Lago Enriquillo in the Dominican Republic  - ESE Senior Design Project</dc:title>
  <dc:creator>ALVIN MOLINA</dc:creator>
  <cp:lastModifiedBy>Jorge Gonzalez</cp:lastModifiedBy>
  <cp:revision>183</cp:revision>
  <dcterms:created xsi:type="dcterms:W3CDTF">2010-06-10T22:28:07Z</dcterms:created>
  <dcterms:modified xsi:type="dcterms:W3CDTF">2012-07-28T13:49:46Z</dcterms:modified>
</cp:coreProperties>
</file>